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29"/>
  </p:notesMasterIdLst>
  <p:handoutMasterIdLst>
    <p:handoutMasterId r:id="rId30"/>
  </p:handoutMasterIdLst>
  <p:sldIdLst>
    <p:sldId id="256" r:id="rId2"/>
    <p:sldId id="265" r:id="rId3"/>
    <p:sldId id="268" r:id="rId4"/>
    <p:sldId id="284" r:id="rId5"/>
    <p:sldId id="285" r:id="rId6"/>
    <p:sldId id="286" r:id="rId7"/>
    <p:sldId id="269" r:id="rId8"/>
    <p:sldId id="272" r:id="rId9"/>
    <p:sldId id="273" r:id="rId10"/>
    <p:sldId id="274" r:id="rId11"/>
    <p:sldId id="275" r:id="rId12"/>
    <p:sldId id="278" r:id="rId13"/>
    <p:sldId id="266" r:id="rId14"/>
    <p:sldId id="267" r:id="rId15"/>
    <p:sldId id="276" r:id="rId16"/>
    <p:sldId id="277" r:id="rId17"/>
    <p:sldId id="283" r:id="rId18"/>
    <p:sldId id="270" r:id="rId19"/>
    <p:sldId id="257" r:id="rId20"/>
    <p:sldId id="263" r:id="rId21"/>
    <p:sldId id="260" r:id="rId22"/>
    <p:sldId id="258" r:id="rId23"/>
    <p:sldId id="264" r:id="rId24"/>
    <p:sldId id="279" r:id="rId25"/>
    <p:sldId id="262" r:id="rId26"/>
    <p:sldId id="280" r:id="rId27"/>
    <p:sldId id="282" r:id="rId2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76703" autoAdjust="0"/>
  </p:normalViewPr>
  <p:slideViewPr>
    <p:cSldViewPr>
      <p:cViewPr varScale="1">
        <p:scale>
          <a:sx n="70" d="100"/>
          <a:sy n="70" d="100"/>
        </p:scale>
        <p:origin x="-2128" y="-104"/>
      </p:cViewPr>
      <p:guideLst>
        <p:guide orient="horz" pos="2160"/>
        <p:guide pos="2880"/>
      </p:guideLst>
    </p:cSldViewPr>
  </p:slideViewPr>
  <p:outlineViewPr>
    <p:cViewPr>
      <p:scale>
        <a:sx n="33" d="100"/>
        <a:sy n="33" d="100"/>
      </p:scale>
      <p:origin x="0" y="132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6" d="100"/>
          <a:sy n="56" d="100"/>
        </p:scale>
        <p:origin x="-18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3C71217-773A-4B4C-889A-1DD7BDCD7E5B}" type="datetimeFigureOut">
              <a:rPr lang="en-US" smtClean="0"/>
              <a:pPr/>
              <a:t>2/1/15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BCD1232-FE6B-4E79-9D69-9C255C48CB43}" type="slidenum">
              <a:rPr lang="en-US" smtClean="0"/>
              <a:pPr/>
              <a:t>‹#›</a:t>
            </a:fld>
            <a:endParaRPr lang="en-US"/>
          </a:p>
        </p:txBody>
      </p:sp>
    </p:spTree>
    <p:extLst>
      <p:ext uri="{BB962C8B-B14F-4D97-AF65-F5344CB8AC3E}">
        <p14:creationId xmlns:p14="http://schemas.microsoft.com/office/powerpoint/2010/main" val="41183831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E79163A8-AB2C-482C-A61A-D440BEDE1A15}" type="datetimeFigureOut">
              <a:rPr lang="en-US"/>
              <a:pPr>
                <a:defRPr/>
              </a:pPr>
              <a:t>2/1/15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CA2573FB-4083-45A9-8BC2-8DD3BE911299}" type="slidenum">
              <a:rPr lang="en-US"/>
              <a:pPr>
                <a:defRPr/>
              </a:pPr>
              <a:t>‹#›</a:t>
            </a:fld>
            <a:endParaRPr lang="en-US"/>
          </a:p>
        </p:txBody>
      </p:sp>
    </p:spTree>
    <p:extLst>
      <p:ext uri="{BB962C8B-B14F-4D97-AF65-F5344CB8AC3E}">
        <p14:creationId xmlns:p14="http://schemas.microsoft.com/office/powerpoint/2010/main" val="412911095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lnSpc>
                <a:spcPct val="90000"/>
              </a:lnSpc>
            </a:pPr>
            <a:r>
              <a:rPr lang="en-US" sz="1200" dirty="0" smtClean="0"/>
              <a:t>Interactions between animals and humans have occurred since the beginning of time.</a:t>
            </a:r>
          </a:p>
          <a:p>
            <a:pPr>
              <a:lnSpc>
                <a:spcPct val="90000"/>
              </a:lnSpc>
            </a:pPr>
            <a:r>
              <a:rPr lang="en-US" sz="1200" dirty="0" smtClean="0"/>
              <a:t>As animals became domesticated and a close bonds developed between animals and humans, the occurrence of zoonotic diseases increased.</a:t>
            </a:r>
          </a:p>
          <a:p>
            <a:pPr>
              <a:lnSpc>
                <a:spcPct val="90000"/>
              </a:lnSpc>
            </a:pPr>
            <a:r>
              <a:rPr lang="en-US" sz="1100" dirty="0" smtClean="0"/>
              <a:t>EX: 1700s, </a:t>
            </a:r>
            <a:r>
              <a:rPr lang="en-US" sz="1200" dirty="0" smtClean="0"/>
              <a:t>Mongols invaded Europe </a:t>
            </a:r>
            <a:r>
              <a:rPr lang="en-US" sz="1200" baseline="0" dirty="0" smtClean="0"/>
              <a:t> </a:t>
            </a:r>
            <a:r>
              <a:rPr lang="en-US" sz="1200" dirty="0" smtClean="0"/>
              <a:t>Mongols carried plague with them </a:t>
            </a:r>
            <a:r>
              <a:rPr lang="en-US" sz="1100" dirty="0" smtClean="0"/>
              <a:t>This lead to</a:t>
            </a:r>
            <a:r>
              <a:rPr lang="en-US" sz="1200" dirty="0" smtClean="0"/>
              <a:t> </a:t>
            </a:r>
            <a:r>
              <a:rPr lang="ja-JP" altLang="en-US" sz="1200" dirty="0" smtClean="0">
                <a:latin typeface="Arial"/>
              </a:rPr>
              <a:t>“</a:t>
            </a:r>
            <a:r>
              <a:rPr lang="en-US" sz="1200" dirty="0" smtClean="0"/>
              <a:t>black death</a:t>
            </a:r>
            <a:r>
              <a:rPr lang="ja-JP" altLang="en-US" sz="1200" dirty="0" smtClean="0">
                <a:latin typeface="Arial"/>
              </a:rPr>
              <a:t>”</a:t>
            </a:r>
            <a:r>
              <a:rPr lang="en-US" sz="1200" dirty="0" smtClean="0"/>
              <a:t> or plague pandemic</a:t>
            </a:r>
            <a:r>
              <a:rPr lang="en-US" sz="1200" baseline="0" dirty="0" smtClean="0"/>
              <a:t> </a:t>
            </a:r>
            <a:r>
              <a:rPr lang="en-US" sz="1200" dirty="0" smtClean="0"/>
              <a:t>Killed 1/3 of European population</a:t>
            </a:r>
          </a:p>
          <a:p>
            <a:pPr>
              <a:lnSpc>
                <a:spcPct val="90000"/>
              </a:lnSpc>
            </a:pPr>
            <a:r>
              <a:rPr lang="en-US" sz="1200" dirty="0" smtClean="0"/>
              <a:t>EX:</a:t>
            </a:r>
            <a:r>
              <a:rPr lang="en-US" sz="1200" baseline="0" dirty="0" smtClean="0"/>
              <a:t> </a:t>
            </a:r>
            <a:r>
              <a:rPr lang="en-US" sz="1200" b="1" dirty="0" smtClean="0"/>
              <a:t>Early 1900</a:t>
            </a:r>
            <a:r>
              <a:rPr lang="ja-JP" altLang="en-US" sz="1200" b="1" dirty="0" smtClean="0">
                <a:latin typeface="Arial"/>
              </a:rPr>
              <a:t>’</a:t>
            </a:r>
            <a:r>
              <a:rPr lang="en-US" sz="1200" b="1" dirty="0" smtClean="0"/>
              <a:t>s </a:t>
            </a:r>
            <a:r>
              <a:rPr lang="ja-JP" altLang="en-US" sz="1200" b="1" dirty="0" smtClean="0">
                <a:latin typeface="Arial"/>
              </a:rPr>
              <a:t>“</a:t>
            </a:r>
            <a:r>
              <a:rPr lang="en-US" sz="1200" b="1" dirty="0" smtClean="0"/>
              <a:t>Spanish flu</a:t>
            </a:r>
            <a:r>
              <a:rPr lang="ja-JP" altLang="en-US" sz="1200" b="1" dirty="0" smtClean="0">
                <a:latin typeface="Arial"/>
              </a:rPr>
              <a:t>”</a:t>
            </a:r>
            <a:r>
              <a:rPr lang="en-US" sz="1200" b="1" dirty="0" smtClean="0"/>
              <a:t> transmitted from pigs to humans Decimated 20 million people worldwide</a:t>
            </a:r>
            <a:r>
              <a:rPr lang="en-US" sz="1200" b="1" baseline="0" dirty="0" smtClean="0"/>
              <a:t> </a:t>
            </a:r>
            <a:r>
              <a:rPr lang="en-US" sz="1200" b="1" dirty="0" smtClean="0"/>
              <a:t>Continues to pose a threat to humans</a:t>
            </a:r>
          </a:p>
          <a:p>
            <a:r>
              <a:rPr lang="en-US" sz="1200" b="1" dirty="0" smtClean="0"/>
              <a:t>EX:</a:t>
            </a:r>
            <a:r>
              <a:rPr lang="en-US" sz="1200" b="1" baseline="0" dirty="0" smtClean="0"/>
              <a:t> </a:t>
            </a:r>
            <a:r>
              <a:rPr lang="en-US" sz="4400" dirty="0" smtClean="0"/>
              <a:t>Potential Human Pathogens</a:t>
            </a:r>
            <a:r>
              <a:rPr lang="en-US" sz="4000" dirty="0" smtClean="0"/>
              <a:t> </a:t>
            </a:r>
            <a:r>
              <a:rPr lang="en-US" sz="4000" baseline="0" dirty="0" smtClean="0"/>
              <a:t> </a:t>
            </a:r>
            <a:r>
              <a:rPr lang="en-US" sz="3600" b="1" i="1" dirty="0" smtClean="0"/>
              <a:t>E. coli</a:t>
            </a:r>
            <a:r>
              <a:rPr lang="en-US" sz="3600" b="1" dirty="0" smtClean="0"/>
              <a:t>  0157H7</a:t>
            </a:r>
            <a:r>
              <a:rPr lang="en-US" sz="3600" dirty="0" smtClean="0"/>
              <a:t> </a:t>
            </a:r>
            <a:r>
              <a:rPr lang="en-US" sz="3600" baseline="0" dirty="0" smtClean="0"/>
              <a:t> </a:t>
            </a:r>
            <a:r>
              <a:rPr lang="en-US" sz="3600" b="1" dirty="0" err="1" smtClean="0"/>
              <a:t>Caliciviruses</a:t>
            </a:r>
            <a:r>
              <a:rPr lang="en-US" sz="3600" b="1" dirty="0" smtClean="0"/>
              <a:t> (evolved from the sea) </a:t>
            </a:r>
            <a:r>
              <a:rPr lang="en-US" sz="3600" b="1" baseline="0" dirty="0" smtClean="0"/>
              <a:t> </a:t>
            </a:r>
            <a:r>
              <a:rPr lang="en-US" sz="3600" b="1" dirty="0" smtClean="0"/>
              <a:t>Bovine Spongiform Encephalopathy (BSE) also known as  </a:t>
            </a:r>
            <a:r>
              <a:rPr lang="ja-JP" altLang="en-US" sz="3600" b="1" dirty="0" smtClean="0">
                <a:latin typeface="Arial"/>
              </a:rPr>
              <a:t>“</a:t>
            </a:r>
            <a:r>
              <a:rPr lang="en-US" sz="3600" b="1" dirty="0" smtClean="0"/>
              <a:t>mad cow disease</a:t>
            </a:r>
            <a:r>
              <a:rPr lang="ja-JP" altLang="en-US" sz="3600" b="1" dirty="0" smtClean="0">
                <a:latin typeface="Arial"/>
              </a:rPr>
              <a:t>”</a:t>
            </a:r>
            <a:endParaRPr lang="en-US" sz="2400" b="1" dirty="0" smtClean="0"/>
          </a:p>
          <a:p>
            <a:pPr>
              <a:lnSpc>
                <a:spcPct val="90000"/>
              </a:lnSpc>
            </a:pPr>
            <a:endParaRPr lang="en-US" sz="1200" b="1" dirty="0" smtClean="0"/>
          </a:p>
          <a:p>
            <a:pPr>
              <a:lnSpc>
                <a:spcPct val="90000"/>
              </a:lnSpc>
            </a:pPr>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CA2573FB-4083-45A9-8BC2-8DD3BE911299}" type="slidenum">
              <a:rPr lang="en-US" smtClean="0"/>
              <a:pPr>
                <a:defRPr/>
              </a:pPr>
              <a:t>4</a:t>
            </a:fld>
            <a:endParaRPr lang="en-US"/>
          </a:p>
        </p:txBody>
      </p:sp>
    </p:spTree>
    <p:extLst>
      <p:ext uri="{BB962C8B-B14F-4D97-AF65-F5344CB8AC3E}">
        <p14:creationId xmlns:p14="http://schemas.microsoft.com/office/powerpoint/2010/main" val="2708365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base"/>
            <a:r>
              <a:rPr lang="en-US" sz="1200" b="0" i="0" kern="1200" dirty="0" smtClean="0">
                <a:solidFill>
                  <a:schemeClr val="tx1"/>
                </a:solidFill>
                <a:latin typeface="+mn-lt"/>
                <a:ea typeface="+mn-ea"/>
                <a:cs typeface="+mn-cs"/>
              </a:rPr>
              <a:t>Ringworm is common, especially among children. However, it may affect people of all ages. It is caused by a fungus, not a worm like the name suggests.</a:t>
            </a:r>
          </a:p>
          <a:p>
            <a:pPr fontAlgn="base"/>
            <a:r>
              <a:rPr lang="en-US" sz="1200" b="0" i="0" kern="1200" dirty="0" smtClean="0">
                <a:solidFill>
                  <a:schemeClr val="tx1"/>
                </a:solidFill>
                <a:latin typeface="+mn-lt"/>
                <a:ea typeface="+mn-ea"/>
                <a:cs typeface="+mn-cs"/>
              </a:rPr>
              <a:t>Many bacteria and fungi live on your body. Some of these are useful, while others can cause infections. Ringworm occurs when a type of fungus called </a:t>
            </a:r>
            <a:r>
              <a:rPr lang="en-US" sz="1200" b="0" i="0" kern="1200" dirty="0" err="1" smtClean="0">
                <a:solidFill>
                  <a:schemeClr val="tx1"/>
                </a:solidFill>
                <a:latin typeface="+mn-lt"/>
                <a:ea typeface="+mn-ea"/>
                <a:cs typeface="+mn-cs"/>
              </a:rPr>
              <a:t>tinea</a:t>
            </a:r>
            <a:r>
              <a:rPr lang="en-US" sz="1200" b="0" i="0" kern="1200" dirty="0" smtClean="0">
                <a:solidFill>
                  <a:schemeClr val="tx1"/>
                </a:solidFill>
                <a:latin typeface="+mn-lt"/>
                <a:ea typeface="+mn-ea"/>
                <a:cs typeface="+mn-cs"/>
              </a:rPr>
              <a:t> grows and multiplies on your skin. EXTREMLY CONTAGIOUS</a:t>
            </a:r>
            <a:r>
              <a:rPr lang="en-US" sz="1200" b="0" i="0" kern="1200" baseline="0" dirty="0" smtClean="0">
                <a:solidFill>
                  <a:schemeClr val="tx1"/>
                </a:solidFill>
                <a:latin typeface="+mn-lt"/>
                <a:ea typeface="+mn-ea"/>
                <a:cs typeface="+mn-cs"/>
              </a:rPr>
              <a:t>.  ALL small animals can be infected as well as humans, so contagious.  Direct contact or indirect (clothing, blankets, mats).  Symptoms are round, scaly or encrusted lesions on skin, usually with hair missing.  Must see vet for topical antifungal drugs. </a:t>
            </a:r>
            <a:endParaRPr lang="en-US" sz="1200" b="0" i="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CA2573FB-4083-45A9-8BC2-8DD3BE911299}" type="slidenum">
              <a:rPr lang="en-US" smtClean="0"/>
              <a:pPr>
                <a:defRPr/>
              </a:pPr>
              <a:t>16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Heartworm disease is a serious and potentially fatal condition caused by parasitic worms living in the arteries of the lungs and occasionally in the right side of the heart of dogs, cats and other species of mammals, including wolves, foxes, ferrets, sea lions and (in rare instances) humans. Heartworms are classified as </a:t>
            </a:r>
            <a:r>
              <a:rPr lang="en-US" sz="1200" b="0" i="0" u="none" strike="noStrike" kern="1200" dirty="0" smtClean="0">
                <a:solidFill>
                  <a:schemeClr val="tx1"/>
                </a:solidFill>
                <a:latin typeface="+mn-lt"/>
                <a:ea typeface="+mn-ea"/>
                <a:cs typeface="+mn-cs"/>
              </a:rPr>
              <a:t>nematodes</a:t>
            </a:r>
            <a:r>
              <a:rPr lang="en-US" sz="1200" b="0" i="0" kern="1200" dirty="0" smtClean="0">
                <a:solidFill>
                  <a:schemeClr val="tx1"/>
                </a:solidFill>
                <a:latin typeface="+mn-lt"/>
                <a:ea typeface="+mn-ea"/>
                <a:cs typeface="+mn-cs"/>
              </a:rPr>
              <a:t> (roundworms) and are </a:t>
            </a:r>
            <a:r>
              <a:rPr lang="en-US" sz="1200" b="0" i="0" u="none" strike="noStrike" kern="1200" dirty="0" err="1" smtClean="0">
                <a:solidFill>
                  <a:schemeClr val="tx1"/>
                </a:solidFill>
                <a:latin typeface="+mn-lt"/>
                <a:ea typeface="+mn-ea"/>
                <a:cs typeface="+mn-cs"/>
              </a:rPr>
              <a:t>filarids</a:t>
            </a:r>
            <a:r>
              <a:rPr lang="en-US" sz="1200" b="0" i="0" kern="1200" dirty="0" smtClean="0">
                <a:solidFill>
                  <a:schemeClr val="tx1"/>
                </a:solidFill>
                <a:latin typeface="+mn-lt"/>
                <a:ea typeface="+mn-ea"/>
                <a:cs typeface="+mn-cs"/>
              </a:rPr>
              <a:t>, one of many species of roundworms.</a:t>
            </a:r>
            <a:r>
              <a:rPr lang="en-US" sz="1200" b="1" i="0" kern="120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Dogs and cats of any age or breed are susceptible to infection</a:t>
            </a:r>
            <a:endParaRPr lang="en-US" dirty="0"/>
          </a:p>
        </p:txBody>
      </p:sp>
      <p:sp>
        <p:nvSpPr>
          <p:cNvPr id="4" name="Slide Number Placeholder 3"/>
          <p:cNvSpPr>
            <a:spLocks noGrp="1"/>
          </p:cNvSpPr>
          <p:nvPr>
            <p:ph type="sldNum" sz="quarter" idx="10"/>
          </p:nvPr>
        </p:nvSpPr>
        <p:spPr/>
        <p:txBody>
          <a:bodyPr/>
          <a:lstStyle/>
          <a:p>
            <a:pPr>
              <a:defRPr/>
            </a:pPr>
            <a:fld id="{CA2573FB-4083-45A9-8BC2-8DD3BE911299}" type="slidenum">
              <a:rPr lang="en-US" smtClean="0"/>
              <a:pPr>
                <a:defRPr/>
              </a:pPr>
              <a:t>19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0" i="0" kern="1200" dirty="0" smtClean="0">
                <a:solidFill>
                  <a:schemeClr val="tx1"/>
                </a:solidFill>
                <a:latin typeface="+mn-lt"/>
                <a:ea typeface="+mn-ea"/>
                <a:cs typeface="+mn-cs"/>
              </a:rPr>
              <a:t>Roundworms, or nematodes, are a group of invertebrates (animals having no backbone) with long, round bodies. They range in size from those that can be seen by the naked eye to those several hundredths of an inch long that can only be seen under a microscope.</a:t>
            </a:r>
          </a:p>
          <a:p>
            <a:endParaRPr lang="en-US" sz="1200" b="0" i="0" kern="1200" dirty="0" smtClean="0">
              <a:solidFill>
                <a:schemeClr val="tx1"/>
              </a:solidFill>
              <a:latin typeface="+mn-lt"/>
              <a:ea typeface="+mn-ea"/>
              <a:cs typeface="+mn-cs"/>
            </a:endParaRPr>
          </a:p>
          <a:p>
            <a:r>
              <a:rPr lang="en-US" dirty="0" smtClean="0"/>
              <a:t>Wash</a:t>
            </a:r>
            <a:r>
              <a:rPr lang="en-US" baseline="0" dirty="0" smtClean="0"/>
              <a:t> hands after handling animals and feces to protect from being infected. </a:t>
            </a:r>
          </a:p>
          <a:p>
            <a:endParaRPr lang="en-US" baseline="0" dirty="0" smtClean="0"/>
          </a:p>
          <a:p>
            <a:r>
              <a:rPr lang="en-US" baseline="0" dirty="0" smtClean="0"/>
              <a:t>Live in digestive system of animals and humans and cause illness.  Symptoms in humans include: fever, headache, cough and poor appetite. </a:t>
            </a:r>
            <a:endParaRPr lang="en-US" dirty="0"/>
          </a:p>
        </p:txBody>
      </p:sp>
      <p:sp>
        <p:nvSpPr>
          <p:cNvPr id="4" name="Slide Number Placeholder 3"/>
          <p:cNvSpPr>
            <a:spLocks noGrp="1"/>
          </p:cNvSpPr>
          <p:nvPr>
            <p:ph type="sldNum" sz="quarter" idx="10"/>
          </p:nvPr>
        </p:nvSpPr>
        <p:spPr/>
        <p:txBody>
          <a:bodyPr/>
          <a:lstStyle/>
          <a:p>
            <a:pPr>
              <a:defRPr/>
            </a:pPr>
            <a:fld id="{CA2573FB-4083-45A9-8BC2-8DD3BE911299}" type="slidenum">
              <a:rPr lang="en-US" smtClean="0"/>
              <a:pPr>
                <a:defRPr/>
              </a:pPr>
              <a:t>20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fontAlgn="base"/>
            <a:r>
              <a:rPr lang="en-US" sz="1200" b="0" i="0" kern="1200" dirty="0" smtClean="0">
                <a:solidFill>
                  <a:schemeClr val="tx1"/>
                </a:solidFill>
                <a:latin typeface="+mn-lt"/>
                <a:ea typeface="+mn-ea"/>
                <a:cs typeface="+mn-cs"/>
              </a:rPr>
              <a:t>Hookworm is a condition caused by roundworms that affects the small intestine and lungs.</a:t>
            </a:r>
          </a:p>
          <a:p>
            <a:pPr fontAlgn="base"/>
            <a:endParaRPr lang="en-US" sz="1200" b="0" i="0" kern="1200" dirty="0" smtClean="0">
              <a:solidFill>
                <a:schemeClr val="tx1"/>
              </a:solidFill>
              <a:latin typeface="+mn-lt"/>
              <a:ea typeface="+mn-ea"/>
              <a:cs typeface="+mn-cs"/>
            </a:endParaRPr>
          </a:p>
          <a:p>
            <a:pPr fontAlgn="base"/>
            <a:r>
              <a:rPr lang="en-US" sz="1200" b="0" i="0" kern="1200" dirty="0" smtClean="0">
                <a:solidFill>
                  <a:schemeClr val="tx1"/>
                </a:solidFill>
                <a:latin typeface="+mn-lt"/>
                <a:ea typeface="+mn-ea"/>
                <a:cs typeface="+mn-cs"/>
              </a:rPr>
              <a:t>Hookworm disease is common in the moist tropics and subtropics. It affects about 1 billion people worldwide and countless</a:t>
            </a:r>
            <a:r>
              <a:rPr lang="en-US" sz="1200" b="0" i="0" kern="1200" baseline="0" dirty="0" smtClean="0">
                <a:solidFill>
                  <a:schemeClr val="tx1"/>
                </a:solidFill>
                <a:latin typeface="+mn-lt"/>
                <a:ea typeface="+mn-ea"/>
                <a:cs typeface="+mn-cs"/>
              </a:rPr>
              <a:t> more animals</a:t>
            </a:r>
            <a:r>
              <a:rPr lang="en-US" sz="1200" b="0" i="0" kern="1200" dirty="0" smtClean="0">
                <a:solidFill>
                  <a:schemeClr val="tx1"/>
                </a:solidFill>
                <a:latin typeface="+mn-lt"/>
                <a:ea typeface="+mn-ea"/>
                <a:cs typeface="+mn-cs"/>
              </a:rPr>
              <a:t>. In developing nations, the disease leads to the death of many children by increasing their risk for infections that their bodies would normally fight off.</a:t>
            </a:r>
          </a:p>
          <a:p>
            <a:pPr fontAlgn="base"/>
            <a:endParaRPr lang="en-US" sz="1200" b="0" i="0" kern="1200" dirty="0" smtClean="0">
              <a:solidFill>
                <a:schemeClr val="tx1"/>
              </a:solidFill>
              <a:latin typeface="+mn-lt"/>
              <a:ea typeface="+mn-ea"/>
              <a:cs typeface="+mn-cs"/>
            </a:endParaRPr>
          </a:p>
          <a:p>
            <a:pPr fontAlgn="base"/>
            <a:r>
              <a:rPr lang="en-US" sz="1200" b="0" i="0" kern="1200" dirty="0" smtClean="0">
                <a:solidFill>
                  <a:schemeClr val="tx1"/>
                </a:solidFill>
                <a:latin typeface="+mn-lt"/>
                <a:ea typeface="+mn-ea"/>
                <a:cs typeface="+mn-cs"/>
              </a:rPr>
              <a:t>There is very little risk of getting the disease in the United States because of advances in sanitation and waste control. The important factor in getting the disease is walking where people who have hookworm have made feces. Can be found in some US animals but</a:t>
            </a:r>
            <a:r>
              <a:rPr lang="en-US" sz="1200" b="0" i="0" kern="1200" baseline="0" dirty="0" smtClean="0">
                <a:solidFill>
                  <a:schemeClr val="tx1"/>
                </a:solidFill>
                <a:latin typeface="+mn-lt"/>
                <a:ea typeface="+mn-ea"/>
                <a:cs typeface="+mn-cs"/>
              </a:rPr>
              <a:t> again not as common.  Larvae penetrate skin and leave inflamed tract as they travel under the skin of animals before making way to intestines.  </a:t>
            </a:r>
            <a:endParaRPr lang="en-US" sz="1200" b="0" i="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CA2573FB-4083-45A9-8BC2-8DD3BE911299}" type="slidenum">
              <a:rPr lang="en-US" smtClean="0"/>
              <a:pPr>
                <a:defRPr/>
              </a:pPr>
              <a:t>21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Wingless</a:t>
            </a:r>
            <a:r>
              <a:rPr lang="en-US" sz="1200" b="0" i="0" kern="1200" baseline="0" dirty="0" smtClean="0">
                <a:solidFill>
                  <a:schemeClr val="tx1"/>
                </a:solidFill>
                <a:latin typeface="+mn-lt"/>
                <a:ea typeface="+mn-ea"/>
                <a:cs typeface="+mn-cs"/>
              </a:rPr>
              <a:t> insects with mouthparts that are adapted to pierce skin and suck blood.  External parasites common in stray cats and dogs as much pet owners protect against fleas, over 2,000 species of fleas world wide. Not all will be zoonotic (ex: chicken fleas do not effect humans and dog fleas rarely do. ) Must wash and sanitize everything if you have fleas because they can live without food for up to 4 months (females do need blood to reproduce, then lay 4,000 eggs) </a:t>
            </a:r>
            <a:endParaRPr lang="en-US" sz="1200" b="0" i="0" kern="1200" dirty="0" smtClean="0">
              <a:solidFill>
                <a:schemeClr val="tx1"/>
              </a:solidFill>
              <a:latin typeface="+mn-lt"/>
              <a:ea typeface="+mn-ea"/>
              <a:cs typeface="+mn-cs"/>
            </a:endParaRPr>
          </a:p>
          <a:p>
            <a:endParaRPr lang="en-US" sz="1200" b="1" i="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CA2573FB-4083-45A9-8BC2-8DD3BE911299}" type="slidenum">
              <a:rPr lang="en-US" smtClean="0"/>
              <a:pPr>
                <a:defRPr/>
              </a:pPr>
              <a:t>22</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Ticks</a:t>
            </a:r>
            <a:r>
              <a:rPr lang="en-US" sz="1200" b="0" i="0" kern="1200" baseline="0" dirty="0" smtClean="0">
                <a:solidFill>
                  <a:schemeClr val="tx1"/>
                </a:solidFill>
                <a:latin typeface="+mn-lt"/>
                <a:ea typeface="+mn-ea"/>
                <a:cs typeface="+mn-cs"/>
              </a:rPr>
              <a:t>  are frequent carriers of disease and can cause illness in animals and people.  A bitten animal will not pass infection on to a human but could transport the tick from one place to another where it may later bite a human.  Rocky Mountain Spotted Fever and Lyme Disease are the two most commonly spread diseases.  Early diagnosis is the key for both animals and humans.  If you see the tick and can remove it do so.  Be sure to get all parts of it out or see a doctor/vet to do so.  </a:t>
            </a:r>
            <a:endParaRPr lang="en-US" sz="1200" b="0" i="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CA2573FB-4083-45A9-8BC2-8DD3BE911299}" type="slidenum">
              <a:rPr lang="en-US" smtClean="0"/>
              <a:pPr>
                <a:defRPr/>
              </a:pPr>
              <a:t>23</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Tick transmitted disease</a:t>
            </a:r>
            <a:r>
              <a:rPr lang="en-US" baseline="0" dirty="0" smtClean="0"/>
              <a:t> first discovered here in WI in 1969, in 1977 a group of students in Lyme Connecticut had the same symptoms/disease which is where the name came from.  Growing threat as it is not in 47 states, Alaska, Hawaii and Montana = not.  </a:t>
            </a:r>
          </a:p>
          <a:p>
            <a:endParaRPr lang="en-US" baseline="0" dirty="0" smtClean="0"/>
          </a:p>
          <a:p>
            <a:r>
              <a:rPr lang="en-US" baseline="0" dirty="0" smtClean="0"/>
              <a:t>90% of cases occur in 10 states of which WI is one.  3 species of ticks carry but deer tick is most prevalent in our area. Skin lesion appears 3 to 32 days after bite, vaccinations are needed, flue like symptoms, damages organs and can cause death.  </a:t>
            </a:r>
          </a:p>
          <a:p>
            <a:endParaRPr lang="en-US" baseline="0" dirty="0" smtClean="0"/>
          </a:p>
          <a:p>
            <a:r>
              <a:rPr lang="en-US" baseline="0" dirty="0" smtClean="0"/>
              <a:t>Those who allow pets outside especially in wooden and grassy areas and humane society workers are at a higher risk. </a:t>
            </a:r>
            <a:endParaRPr lang="en-US" dirty="0"/>
          </a:p>
        </p:txBody>
      </p:sp>
      <p:sp>
        <p:nvSpPr>
          <p:cNvPr id="4" name="Slide Number Placeholder 3"/>
          <p:cNvSpPr>
            <a:spLocks noGrp="1"/>
          </p:cNvSpPr>
          <p:nvPr>
            <p:ph type="sldNum" sz="quarter" idx="10"/>
          </p:nvPr>
        </p:nvSpPr>
        <p:spPr/>
        <p:txBody>
          <a:bodyPr/>
          <a:lstStyle/>
          <a:p>
            <a:pPr>
              <a:defRPr/>
            </a:pPr>
            <a:fld id="{CA2573FB-4083-45A9-8BC2-8DD3BE911299}" type="slidenum">
              <a:rPr lang="en-US" smtClean="0"/>
              <a:pPr>
                <a:defRPr/>
              </a:pPr>
              <a:t>24</a:t>
            </a:fld>
            <a:endParaRPr lang="en-US"/>
          </a:p>
        </p:txBody>
      </p:sp>
    </p:spTree>
    <p:extLst>
      <p:ext uri="{BB962C8B-B14F-4D97-AF65-F5344CB8AC3E}">
        <p14:creationId xmlns:p14="http://schemas.microsoft.com/office/powerpoint/2010/main" val="3583726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Infection</a:t>
            </a:r>
            <a:r>
              <a:rPr lang="en-US" sz="1200" b="0" i="0" kern="1200" baseline="0" dirty="0" smtClean="0">
                <a:solidFill>
                  <a:schemeClr val="tx1"/>
                </a:solidFill>
                <a:latin typeface="+mn-lt"/>
                <a:ea typeface="+mn-ea"/>
                <a:cs typeface="+mn-cs"/>
              </a:rPr>
              <a:t> of digestive tract which are sometimes carried by cats and dogs and can be fatal.  Fox and mice were first carriers now seen in some cats and dogs.  Most common host is a mouse but is not killed upon temperature change or time so can be passed through intermediate hosts.  </a:t>
            </a:r>
            <a:endParaRPr lang="en-US" b="0" dirty="0"/>
          </a:p>
        </p:txBody>
      </p:sp>
      <p:sp>
        <p:nvSpPr>
          <p:cNvPr id="4" name="Slide Number Placeholder 3"/>
          <p:cNvSpPr>
            <a:spLocks noGrp="1"/>
          </p:cNvSpPr>
          <p:nvPr>
            <p:ph type="sldNum" sz="quarter" idx="10"/>
          </p:nvPr>
        </p:nvSpPr>
        <p:spPr/>
        <p:txBody>
          <a:bodyPr/>
          <a:lstStyle/>
          <a:p>
            <a:pPr>
              <a:defRPr/>
            </a:pPr>
            <a:fld id="{CA2573FB-4083-45A9-8BC2-8DD3BE911299}" type="slidenum">
              <a:rPr lang="en-US" smtClean="0"/>
              <a:pPr>
                <a:defRPr/>
              </a:pPr>
              <a:t>25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latin typeface="+mn-lt"/>
                <a:ea typeface="+mn-ea"/>
                <a:cs typeface="+mn-cs"/>
              </a:rPr>
              <a:t>Rabies is a preventable viral disease of mammals most often transmitted through the bite of a rabid animal. The vast majority of rabies cases reported to the Centers for Disease Control and Prevention (CDC) each year occur in wild animals like raccoons, skunks, bats, and foxes.</a:t>
            </a:r>
          </a:p>
          <a:p>
            <a:endParaRPr lang="en-US" sz="1200" b="0" u="none" kern="1200" dirty="0" smtClean="0">
              <a:solidFill>
                <a:schemeClr val="tx1"/>
              </a:solidFill>
              <a:latin typeface="+mn-lt"/>
              <a:ea typeface="+mn-ea"/>
              <a:cs typeface="+mn-cs"/>
            </a:endParaRPr>
          </a:p>
          <a:p>
            <a:r>
              <a:rPr lang="en-US" sz="1200" b="0" u="none" kern="1200" dirty="0" smtClean="0">
                <a:solidFill>
                  <a:schemeClr val="tx1"/>
                </a:solidFill>
                <a:latin typeface="+mn-lt"/>
                <a:ea typeface="+mn-ea"/>
                <a:cs typeface="+mn-cs"/>
              </a:rPr>
              <a:t>First</a:t>
            </a:r>
            <a:r>
              <a:rPr lang="en-US" sz="1200" b="0" u="none" kern="1200" baseline="0" dirty="0" smtClean="0">
                <a:solidFill>
                  <a:schemeClr val="tx1"/>
                </a:solidFill>
                <a:latin typeface="+mn-lt"/>
                <a:ea typeface="+mn-ea"/>
                <a:cs typeface="+mn-cs"/>
              </a:rPr>
              <a:t> recognized by Ancient Greeks, most historically known zoonosis. </a:t>
            </a:r>
          </a:p>
          <a:p>
            <a:endParaRPr lang="en-US" sz="1200" b="0" u="none" kern="1200" baseline="0" dirty="0" smtClean="0">
              <a:solidFill>
                <a:schemeClr val="tx1"/>
              </a:solidFill>
              <a:latin typeface="+mn-lt"/>
              <a:ea typeface="+mn-ea"/>
              <a:cs typeface="+mn-cs"/>
            </a:endParaRPr>
          </a:p>
          <a:p>
            <a:r>
              <a:rPr lang="en-US" sz="1200" b="0" u="none" kern="1200" baseline="0" dirty="0" smtClean="0">
                <a:solidFill>
                  <a:schemeClr val="tx1"/>
                </a:solidFill>
                <a:latin typeface="+mn-lt"/>
                <a:ea typeface="+mn-ea"/>
                <a:cs typeface="+mn-cs"/>
              </a:rPr>
              <a:t>97% rabies in US is because of dog bites, most occurs in South near Mexican border. 4.7 million people are bit by dogs each year, 386,000 require emergency treatment.  Most common in Asia and Africa.  </a:t>
            </a:r>
            <a:endParaRPr lang="en-US" b="0" u="none" dirty="0">
              <a:solidFill>
                <a:srgbClr val="000000"/>
              </a:solidFill>
              <a:latin typeface="+mn-lt"/>
            </a:endParaRPr>
          </a:p>
        </p:txBody>
      </p:sp>
      <p:sp>
        <p:nvSpPr>
          <p:cNvPr id="4" name="Slide Number Placeholder 3"/>
          <p:cNvSpPr>
            <a:spLocks noGrp="1"/>
          </p:cNvSpPr>
          <p:nvPr>
            <p:ph type="sldNum" sz="quarter" idx="10"/>
          </p:nvPr>
        </p:nvSpPr>
        <p:spPr/>
        <p:txBody>
          <a:bodyPr/>
          <a:lstStyle/>
          <a:p>
            <a:pPr>
              <a:defRPr/>
            </a:pPr>
            <a:fld id="{CA2573FB-4083-45A9-8BC2-8DD3BE911299}" type="slidenum">
              <a:rPr lang="en-US" smtClean="0"/>
              <a:pPr>
                <a:defRPr/>
              </a:pPr>
              <a:t>7</a:t>
            </a:fld>
            <a:endParaRPr lang="en-US"/>
          </a:p>
        </p:txBody>
      </p:sp>
    </p:spTree>
    <p:extLst>
      <p:ext uri="{BB962C8B-B14F-4D97-AF65-F5344CB8AC3E}">
        <p14:creationId xmlns:p14="http://schemas.microsoft.com/office/powerpoint/2010/main" val="2225124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Parrot Fever </a:t>
            </a:r>
          </a:p>
          <a:p>
            <a:endParaRPr lang="en-US" dirty="0" smtClean="0"/>
          </a:p>
          <a:p>
            <a:r>
              <a:rPr lang="en-US" dirty="0" err="1" smtClean="0"/>
              <a:t>Zoonose</a:t>
            </a:r>
            <a:r>
              <a:rPr lang="en-US" baseline="0" dirty="0" smtClean="0"/>
              <a:t> from birds to humans.  All birds susceptible but pet birds such as Macaws, cockatiels, poultry and parrots are more common carriers.  Contact with infected bird or their feces/ fecal dust can lead to human contact.  Human symptoms are coughing, chest pain, fever, vomiting and weakness. In birds the condition can be lived with but lowers the immune system of the bird. To prevent you can have your bird tested or wear dust mask while cleaning cages. </a:t>
            </a:r>
            <a:endParaRPr lang="en-US" dirty="0"/>
          </a:p>
        </p:txBody>
      </p:sp>
      <p:sp>
        <p:nvSpPr>
          <p:cNvPr id="4" name="Slide Number Placeholder 3"/>
          <p:cNvSpPr>
            <a:spLocks noGrp="1"/>
          </p:cNvSpPr>
          <p:nvPr>
            <p:ph type="sldNum" sz="quarter" idx="10"/>
          </p:nvPr>
        </p:nvSpPr>
        <p:spPr/>
        <p:txBody>
          <a:bodyPr/>
          <a:lstStyle/>
          <a:p>
            <a:pPr>
              <a:defRPr/>
            </a:pPr>
            <a:fld id="{CA2573FB-4083-45A9-8BC2-8DD3BE911299}" type="slidenum">
              <a:rPr lang="en-US" smtClean="0"/>
              <a:pPr>
                <a:defRPr/>
              </a:pPr>
              <a:t>8</a:t>
            </a:fld>
            <a:endParaRPr lang="en-US"/>
          </a:p>
        </p:txBody>
      </p:sp>
    </p:spTree>
    <p:extLst>
      <p:ext uri="{BB962C8B-B14F-4D97-AF65-F5344CB8AC3E}">
        <p14:creationId xmlns:p14="http://schemas.microsoft.com/office/powerpoint/2010/main" val="2558962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Associated with cat scratches and</a:t>
            </a:r>
            <a:r>
              <a:rPr lang="en-US" baseline="0" dirty="0" smtClean="0"/>
              <a:t> bites. Affected area is swollen and slow to heal, lymph nodes also swell.  Usually not serious but should be treated with antibiotics.  Proper handling of cats can reduce scratches and bites. </a:t>
            </a:r>
            <a:endParaRPr lang="en-US" dirty="0"/>
          </a:p>
        </p:txBody>
      </p:sp>
      <p:sp>
        <p:nvSpPr>
          <p:cNvPr id="4" name="Slide Number Placeholder 3"/>
          <p:cNvSpPr>
            <a:spLocks noGrp="1"/>
          </p:cNvSpPr>
          <p:nvPr>
            <p:ph type="sldNum" sz="quarter" idx="10"/>
          </p:nvPr>
        </p:nvSpPr>
        <p:spPr/>
        <p:txBody>
          <a:bodyPr/>
          <a:lstStyle/>
          <a:p>
            <a:pPr>
              <a:defRPr/>
            </a:pPr>
            <a:fld id="{CA2573FB-4083-45A9-8BC2-8DD3BE911299}" type="slidenum">
              <a:rPr lang="en-US" smtClean="0"/>
              <a:pPr>
                <a:defRPr/>
              </a:pPr>
              <a:t>9</a:t>
            </a:fld>
            <a:endParaRPr lang="en-US"/>
          </a:p>
        </p:txBody>
      </p:sp>
    </p:spTree>
    <p:extLst>
      <p:ext uri="{BB962C8B-B14F-4D97-AF65-F5344CB8AC3E}">
        <p14:creationId xmlns:p14="http://schemas.microsoft.com/office/powerpoint/2010/main" val="2611804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Usually</a:t>
            </a:r>
            <a:r>
              <a:rPr lang="en-US" baseline="0" dirty="0" smtClean="0"/>
              <a:t> food borne illness can occur in animals as well as humans.  Symptoms in both include vomiting, diarrhea, and stomach pain.  Usually appear 12-72 hours after eating. Reptiles are the most common source of animal carriers but all small animals have potential to be carriers.  Proper sanitation reduces risk. </a:t>
            </a:r>
            <a:endParaRPr lang="en-US" dirty="0"/>
          </a:p>
        </p:txBody>
      </p:sp>
      <p:sp>
        <p:nvSpPr>
          <p:cNvPr id="4" name="Slide Number Placeholder 3"/>
          <p:cNvSpPr>
            <a:spLocks noGrp="1"/>
          </p:cNvSpPr>
          <p:nvPr>
            <p:ph type="sldNum" sz="quarter" idx="10"/>
          </p:nvPr>
        </p:nvSpPr>
        <p:spPr/>
        <p:txBody>
          <a:bodyPr/>
          <a:lstStyle/>
          <a:p>
            <a:pPr>
              <a:defRPr/>
            </a:pPr>
            <a:fld id="{CA2573FB-4083-45A9-8BC2-8DD3BE911299}" type="slidenum">
              <a:rPr lang="en-US" smtClean="0"/>
              <a:pPr>
                <a:defRPr/>
              </a:pPr>
              <a:t>10</a:t>
            </a:fld>
            <a:endParaRPr lang="en-US"/>
          </a:p>
        </p:txBody>
      </p:sp>
    </p:spTree>
    <p:extLst>
      <p:ext uri="{BB962C8B-B14F-4D97-AF65-F5344CB8AC3E}">
        <p14:creationId xmlns:p14="http://schemas.microsoft.com/office/powerpoint/2010/main" val="1311500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Cause sore throat</a:t>
            </a:r>
            <a:r>
              <a:rPr lang="en-US" baseline="0" dirty="0" smtClean="0"/>
              <a:t> especially in children and are transmitted by dogs.  Skin conditions to life threatening conditions.  10 million cases of mild infections occur annually.  Hand washing is the best way to reduce the spread of the bacteria.  Infected animals can also be given antibiotics.  *NOTE not all strep throat is caused by animals this is only ONE type of strain.  </a:t>
            </a:r>
            <a:endParaRPr lang="en-US" dirty="0"/>
          </a:p>
        </p:txBody>
      </p:sp>
      <p:sp>
        <p:nvSpPr>
          <p:cNvPr id="4" name="Slide Number Placeholder 3"/>
          <p:cNvSpPr>
            <a:spLocks noGrp="1"/>
          </p:cNvSpPr>
          <p:nvPr>
            <p:ph type="sldNum" sz="quarter" idx="10"/>
          </p:nvPr>
        </p:nvSpPr>
        <p:spPr/>
        <p:txBody>
          <a:bodyPr/>
          <a:lstStyle/>
          <a:p>
            <a:pPr>
              <a:defRPr/>
            </a:pPr>
            <a:fld id="{CA2573FB-4083-45A9-8BC2-8DD3BE911299}" type="slidenum">
              <a:rPr lang="en-US" smtClean="0"/>
              <a:pPr>
                <a:defRPr/>
              </a:pPr>
              <a:t>11</a:t>
            </a:fld>
            <a:endParaRPr lang="en-US"/>
          </a:p>
        </p:txBody>
      </p:sp>
    </p:spTree>
    <p:extLst>
      <p:ext uri="{BB962C8B-B14F-4D97-AF65-F5344CB8AC3E}">
        <p14:creationId xmlns:p14="http://schemas.microsoft.com/office/powerpoint/2010/main" val="1970517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Disease produced by infection with Toxoplasma </a:t>
            </a:r>
            <a:r>
              <a:rPr lang="en-US" dirty="0" err="1" smtClean="0"/>
              <a:t>gondii</a:t>
            </a:r>
            <a:r>
              <a:rPr lang="en-US" baseline="0" dirty="0" smtClean="0"/>
              <a:t> which is a parasite carried by many species but most commonly contracted by cat litter handling.  Do NOT touch mouth after handling litter box or working with raw meat.  Litter is #1 cause for spread to humans.  Cats become infected after eating infected mice.  MOST human infection will not develop because we carry enough antibodies to fight off disease.  Those who are pregnant or sick should use additional caution – can cause defect and miscarriage.  *This is why pregnant women should not change litter boxes and why sand boxes/play areas should not be used for litter boxes. </a:t>
            </a:r>
            <a:endParaRPr lang="en-US" dirty="0"/>
          </a:p>
        </p:txBody>
      </p:sp>
      <p:sp>
        <p:nvSpPr>
          <p:cNvPr id="4" name="Slide Number Placeholder 3"/>
          <p:cNvSpPr>
            <a:spLocks noGrp="1"/>
          </p:cNvSpPr>
          <p:nvPr>
            <p:ph type="sldNum" sz="quarter" idx="10"/>
          </p:nvPr>
        </p:nvSpPr>
        <p:spPr/>
        <p:txBody>
          <a:bodyPr/>
          <a:lstStyle/>
          <a:p>
            <a:pPr>
              <a:defRPr/>
            </a:pPr>
            <a:fld id="{CA2573FB-4083-45A9-8BC2-8DD3BE911299}" type="slidenum">
              <a:rPr lang="en-US" smtClean="0"/>
              <a:pPr>
                <a:defRPr/>
              </a:pPr>
              <a:t>12</a:t>
            </a:fld>
            <a:endParaRPr lang="en-US"/>
          </a:p>
        </p:txBody>
      </p:sp>
    </p:spTree>
    <p:extLst>
      <p:ext uri="{BB962C8B-B14F-4D97-AF65-F5344CB8AC3E}">
        <p14:creationId xmlns:p14="http://schemas.microsoft.com/office/powerpoint/2010/main" val="3882772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63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EC24718-95BC-4902-BA15-977B63EA186B}" type="slidenum">
              <a:rPr lang="en-US"/>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1D6C3A6-D75B-4752-BDC8-7F97A6D67EEC}" type="slidenum">
              <a:rPr lang="en-US"/>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endParaRPr lang="en-US"/>
          </a:p>
        </p:txBody>
      </p:sp>
      <p:sp>
        <p:nvSpPr>
          <p:cNvPr id="19" name="Footer Placeholder 18"/>
          <p:cNvSpPr>
            <a:spLocks noGrp="1"/>
          </p:cNvSpPr>
          <p:nvPr>
            <p:ph type="ftr" sz="quarter" idx="11"/>
          </p:nvPr>
        </p:nvSpPr>
        <p:spPr/>
        <p:txBody>
          <a:bodyPr/>
          <a:lstStyle/>
          <a:p>
            <a:pPr>
              <a:defRPr/>
            </a:pPr>
            <a:endParaRPr lang="en-US"/>
          </a:p>
        </p:txBody>
      </p:sp>
      <p:sp>
        <p:nvSpPr>
          <p:cNvPr id="27" name="Slide Number Placeholder 26"/>
          <p:cNvSpPr>
            <a:spLocks noGrp="1"/>
          </p:cNvSpPr>
          <p:nvPr>
            <p:ph type="sldNum" sz="quarter" idx="12"/>
          </p:nvPr>
        </p:nvSpPr>
        <p:spPr/>
        <p:txBody>
          <a:bodyPr/>
          <a:lstStyle/>
          <a:p>
            <a:pPr>
              <a:defRPr/>
            </a:pPr>
            <a:fld id="{0657A039-5113-440A-93AC-4E53F1F85F70}"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17BD096-3B7D-468B-9D81-C6A9421E61F5}"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31192C0-3B92-4642-B75D-5536270D1A8B}"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6AE1005-4AEB-435D-A1CA-52E571927469}"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0CD714F-AD68-4C14-BE01-EB6BDB51D03F}"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C0EE2BA-00B9-4401-AA93-AAE48DB6C712}"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8858EBF4-CEA2-404D-9425-BDA394402C43}"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F5B5B77-8DE1-4E74-8237-097BE58A6C09}"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A7235CFF-6B03-4586-8EBE-0FF975493E84}"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51DFA8B-299E-41D3-8920-93C24833C1C5}"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077200" y="6356350"/>
            <a:ext cx="609600" cy="365125"/>
          </a:xfrm>
        </p:spPr>
        <p:txBody>
          <a:bodyPr/>
          <a:lstStyle/>
          <a:p>
            <a:pPr>
              <a:defRPr/>
            </a:pPr>
            <a:fld id="{02F5C4C2-4D68-43D7-942E-AD3FF0B4CB4D}" type="slidenum">
              <a:rPr lang="en-US" smtClean="0"/>
              <a:pPr>
                <a:defRPr/>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855CF637-B229-4924-9C8B-2252BBBACCBB}" type="slidenum">
              <a:rPr lang="en-US" smtClean="0"/>
              <a:pPr>
                <a:defRPr/>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png"/><Relationship Id="rId3"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2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22.xml.rels><?xml version="1.0" encoding="UTF-8" standalone="yes"?>
<Relationships xmlns="http://schemas.openxmlformats.org/package/2006/relationships"><Relationship Id="rId3" Type="http://schemas.openxmlformats.org/officeDocument/2006/relationships/hyperlink" Target="http://www.shoarns.com/Flea.html" TargetMode="External"/><Relationship Id="rId4" Type="http://schemas.openxmlformats.org/officeDocument/2006/relationships/image" Target="../media/image27.jpeg"/><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2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hyperlink" Target="http://www.ars.usda.gov/is/graphics/photos/may01/k9453-1.htm" TargetMode="External"/><Relationship Id="rId4" Type="http://schemas.openxmlformats.org/officeDocument/2006/relationships/image" Target="../media/image30.jpeg"/><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www.youtube.com/watch?v=uvdiYg6ZN-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p:txBody>
          <a:bodyPr/>
          <a:lstStyle/>
          <a:p>
            <a:pPr eaLnBrk="1" hangingPunct="1"/>
            <a:r>
              <a:rPr lang="en-US" smtClean="0"/>
              <a:t>Pet Safety/Zoonotic Diseases</a:t>
            </a:r>
          </a:p>
        </p:txBody>
      </p:sp>
      <p:pic>
        <p:nvPicPr>
          <p:cNvPr id="3075" name="Picture 7" descr="http://www.timeslive.co.za/multimedia/dynamic/00967/Rabid-Dog_967375b.jpg"/>
          <p:cNvPicPr>
            <a:picLocks noChangeAspect="1" noChangeArrowheads="1"/>
          </p:cNvPicPr>
          <p:nvPr/>
        </p:nvPicPr>
        <p:blipFill>
          <a:blip r:embed="rId2" cstate="print"/>
          <a:srcRect/>
          <a:stretch>
            <a:fillRect/>
          </a:stretch>
        </p:blipFill>
        <p:spPr bwMode="auto">
          <a:xfrm>
            <a:off x="2743200" y="3962400"/>
            <a:ext cx="3200400" cy="270986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Salmonella</a:t>
            </a:r>
            <a:endParaRPr lang="en-US" dirty="0"/>
          </a:p>
        </p:txBody>
      </p:sp>
      <p:pic>
        <p:nvPicPr>
          <p:cNvPr id="6" name="Content Placeholder 5"/>
          <p:cNvPicPr>
            <a:picLocks noGrp="1" noChangeAspect="1"/>
          </p:cNvPicPr>
          <p:nvPr>
            <p:ph idx="1"/>
          </p:nvPr>
        </p:nvPicPr>
        <p:blipFill>
          <a:blip r:embed="rId3"/>
          <a:srcRect l="-14899" r="-14899"/>
          <a:stretch>
            <a:fillRect/>
          </a:stretch>
        </p:blipFill>
        <p:spPr>
          <a:xfrm>
            <a:off x="457200" y="1935163"/>
            <a:ext cx="8229600" cy="4389437"/>
          </a:xfrm>
        </p:spPr>
      </p:pic>
    </p:spTree>
    <p:extLst>
      <p:ext uri="{BB962C8B-B14F-4D97-AF65-F5344CB8AC3E}">
        <p14:creationId xmlns:p14="http://schemas.microsoft.com/office/powerpoint/2010/main" val="3439430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Streptococcal </a:t>
            </a:r>
            <a:endParaRPr lang="en-US" dirty="0"/>
          </a:p>
        </p:txBody>
      </p:sp>
      <p:pic>
        <p:nvPicPr>
          <p:cNvPr id="4" name="Content Placeholder 3"/>
          <p:cNvPicPr>
            <a:picLocks noGrp="1" noChangeAspect="1"/>
          </p:cNvPicPr>
          <p:nvPr>
            <p:ph idx="1"/>
          </p:nvPr>
        </p:nvPicPr>
        <p:blipFill>
          <a:blip r:embed="rId3"/>
          <a:srcRect l="-38468" r="-38468"/>
          <a:stretch>
            <a:fillRect/>
          </a:stretch>
        </p:blipFill>
        <p:spPr>
          <a:xfrm>
            <a:off x="457200" y="1935163"/>
            <a:ext cx="8229600" cy="4389437"/>
          </a:xfrm>
        </p:spPr>
      </p:pic>
    </p:spTree>
    <p:extLst>
      <p:ext uri="{BB962C8B-B14F-4D97-AF65-F5344CB8AC3E}">
        <p14:creationId xmlns:p14="http://schemas.microsoft.com/office/powerpoint/2010/main" val="710106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lstStyle/>
          <a:p>
            <a:r>
              <a:rPr lang="en-US" dirty="0" smtClean="0"/>
              <a:t>Toxoplasmosis </a:t>
            </a:r>
            <a:endParaRPr lang="en-US" dirty="0"/>
          </a:p>
        </p:txBody>
      </p:sp>
      <p:pic>
        <p:nvPicPr>
          <p:cNvPr id="4" name="Picture 3"/>
          <p:cNvPicPr>
            <a:picLocks noChangeAspect="1"/>
          </p:cNvPicPr>
          <p:nvPr/>
        </p:nvPicPr>
        <p:blipFill>
          <a:blip r:embed="rId3"/>
          <a:stretch>
            <a:fillRect/>
          </a:stretch>
        </p:blipFill>
        <p:spPr>
          <a:xfrm>
            <a:off x="533400" y="1447800"/>
            <a:ext cx="7467600" cy="5974080"/>
          </a:xfrm>
          <a:prstGeom prst="rect">
            <a:avLst/>
          </a:prstGeom>
        </p:spPr>
      </p:pic>
    </p:spTree>
    <p:extLst>
      <p:ext uri="{BB962C8B-B14F-4D97-AF65-F5344CB8AC3E}">
        <p14:creationId xmlns:p14="http://schemas.microsoft.com/office/powerpoint/2010/main" val="751861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smtClean="0"/>
              <a:t>Safety Statistics</a:t>
            </a:r>
          </a:p>
        </p:txBody>
      </p:sp>
      <p:sp>
        <p:nvSpPr>
          <p:cNvPr id="5123" name="Content Placeholder 2"/>
          <p:cNvSpPr>
            <a:spLocks noGrp="1"/>
          </p:cNvSpPr>
          <p:nvPr>
            <p:ph idx="1"/>
          </p:nvPr>
        </p:nvSpPr>
        <p:spPr/>
        <p:txBody>
          <a:bodyPr/>
          <a:lstStyle/>
          <a:p>
            <a:pPr eaLnBrk="1" hangingPunct="1"/>
            <a:r>
              <a:rPr lang="en-US" dirty="0" smtClean="0"/>
              <a:t>Children age 5-9 are the primary victims of animal bites</a:t>
            </a:r>
            <a:endParaRPr lang="en-US" sz="2400" dirty="0" smtClean="0"/>
          </a:p>
          <a:p>
            <a:pPr lvl="1" eaLnBrk="1" hangingPunct="1"/>
            <a:r>
              <a:rPr lang="en-US" dirty="0" smtClean="0"/>
              <a:t>Too young to know safety, but old enough to not be afraid</a:t>
            </a:r>
            <a:endParaRPr lang="en-US" sz="2200" dirty="0" smtClean="0"/>
          </a:p>
          <a:p>
            <a:pPr lvl="1" eaLnBrk="1" hangingPunct="1"/>
            <a:r>
              <a:rPr lang="en-US" dirty="0" smtClean="0"/>
              <a:t>More psychologically damaging than surgically</a:t>
            </a:r>
            <a:endParaRPr lang="en-US" sz="2200" dirty="0" smtClean="0"/>
          </a:p>
          <a:p>
            <a:pPr eaLnBrk="1" hangingPunct="1"/>
            <a:r>
              <a:rPr lang="en-US" dirty="0" smtClean="0"/>
              <a:t>Less than 5% of dog bites become infected</a:t>
            </a:r>
            <a:endParaRPr lang="en-US" sz="2400" dirty="0" smtClean="0"/>
          </a:p>
          <a:p>
            <a:pPr eaLnBrk="1" hangingPunct="1"/>
            <a:r>
              <a:rPr lang="en-US" dirty="0" smtClean="0"/>
              <a:t>About 50% of cat bites become infected</a:t>
            </a:r>
            <a:endParaRPr lang="en-US" sz="2400" dirty="0" smtClean="0"/>
          </a:p>
          <a:p>
            <a:pPr lvl="1" eaLnBrk="1" hangingPunct="1"/>
            <a:r>
              <a:rPr lang="en-US" dirty="0" smtClean="0"/>
              <a:t>More difficult to clean out the wound</a:t>
            </a:r>
            <a:endParaRPr lang="en-US" sz="2200" dirty="0"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dissolve">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dissolve">
                                      <p:cBhvr>
                                        <p:cTn id="12" dur="500"/>
                                        <p:tgtEl>
                                          <p:spTgt spid="5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dissolve">
                                      <p:cBhvr>
                                        <p:cTn id="17" dur="500"/>
                                        <p:tgtEl>
                                          <p:spTgt spid="5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dissolve">
                                      <p:cBhvr>
                                        <p:cTn id="22" dur="500"/>
                                        <p:tgtEl>
                                          <p:spTgt spid="51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Effect transition="in" filter="dissolve">
                                      <p:cBhvr>
                                        <p:cTn id="27" dur="500"/>
                                        <p:tgtEl>
                                          <p:spTgt spid="51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123">
                                            <p:txEl>
                                              <p:pRg st="5" end="5"/>
                                            </p:txEl>
                                          </p:spTgt>
                                        </p:tgtEl>
                                        <p:attrNameLst>
                                          <p:attrName>style.visibility</p:attrName>
                                        </p:attrNameLst>
                                      </p:cBhvr>
                                      <p:to>
                                        <p:strVal val="visible"/>
                                      </p:to>
                                    </p:set>
                                    <p:animEffect transition="in" filter="dissolve">
                                      <p:cBhvr>
                                        <p:cTn id="32" dur="500"/>
                                        <p:tgtEl>
                                          <p:spTgt spid="51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bldLvl="3"/>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dirty="0" smtClean="0"/>
              <a:t>Safety Statistics</a:t>
            </a:r>
          </a:p>
        </p:txBody>
      </p:sp>
      <p:sp>
        <p:nvSpPr>
          <p:cNvPr id="6147" name="Content Placeholder 2"/>
          <p:cNvSpPr>
            <a:spLocks noGrp="1"/>
          </p:cNvSpPr>
          <p:nvPr>
            <p:ph idx="1"/>
          </p:nvPr>
        </p:nvSpPr>
        <p:spPr/>
        <p:txBody>
          <a:bodyPr/>
          <a:lstStyle/>
          <a:p>
            <a:pPr eaLnBrk="1" hangingPunct="1"/>
            <a:r>
              <a:rPr lang="en-US" dirty="0" smtClean="0"/>
              <a:t>All animal bites and scratches should be washed immediately</a:t>
            </a:r>
            <a:endParaRPr lang="en-US" sz="2400" dirty="0" smtClean="0"/>
          </a:p>
          <a:p>
            <a:pPr eaLnBrk="1" hangingPunct="1"/>
            <a:r>
              <a:rPr lang="en-US" dirty="0" smtClean="0"/>
              <a:t>If you are in frequent contact with animals you should receive a tetanus shot every 5 years</a:t>
            </a:r>
            <a:endParaRPr lang="en-US" sz="2400" dirty="0" smtClean="0"/>
          </a:p>
        </p:txBody>
      </p:sp>
      <p:pic>
        <p:nvPicPr>
          <p:cNvPr id="6148" name="Picture 2" descr="http://www.dog-bite-lawyer-miami.com/images/dog_bite_injury.jpg"/>
          <p:cNvPicPr>
            <a:picLocks noChangeAspect="1" noChangeArrowheads="1"/>
          </p:cNvPicPr>
          <p:nvPr/>
        </p:nvPicPr>
        <p:blipFill>
          <a:blip r:embed="rId3" cstate="print"/>
          <a:srcRect/>
          <a:stretch>
            <a:fillRect/>
          </a:stretch>
        </p:blipFill>
        <p:spPr bwMode="auto">
          <a:xfrm>
            <a:off x="1447800" y="4267200"/>
            <a:ext cx="2827338" cy="2286000"/>
          </a:xfrm>
          <a:prstGeom prst="rect">
            <a:avLst/>
          </a:prstGeom>
          <a:noFill/>
          <a:ln w="9525">
            <a:noFill/>
            <a:miter lim="800000"/>
            <a:headEnd/>
            <a:tailEnd/>
          </a:ln>
        </p:spPr>
      </p:pic>
      <p:pic>
        <p:nvPicPr>
          <p:cNvPr id="6149" name="Picture 4" descr="http://images.publicradio.org/content/2009/03/25/20090325_tetanus_33.jpg"/>
          <p:cNvPicPr>
            <a:picLocks noChangeAspect="1" noChangeArrowheads="1"/>
          </p:cNvPicPr>
          <p:nvPr/>
        </p:nvPicPr>
        <p:blipFill>
          <a:blip r:embed="rId4" cstate="print"/>
          <a:srcRect/>
          <a:stretch>
            <a:fillRect/>
          </a:stretch>
        </p:blipFill>
        <p:spPr bwMode="auto">
          <a:xfrm>
            <a:off x="4800600" y="4191000"/>
            <a:ext cx="3676650" cy="244316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dissolve">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dissolve">
                                      <p:cBhvr>
                                        <p:cTn id="12" dur="500"/>
                                        <p:tgtEl>
                                          <p:spTgt spid="6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148"/>
                                        </p:tgtEl>
                                        <p:attrNameLst>
                                          <p:attrName>style.visibility</p:attrName>
                                        </p:attrNameLst>
                                      </p:cBhvr>
                                      <p:to>
                                        <p:strVal val="visible"/>
                                      </p:to>
                                    </p:set>
                                    <p:animEffect transition="in" filter="dissolve">
                                      <p:cBhvr>
                                        <p:cTn id="17" dur="500"/>
                                        <p:tgtEl>
                                          <p:spTgt spid="614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149"/>
                                        </p:tgtEl>
                                        <p:attrNameLst>
                                          <p:attrName>style.visibility</p:attrName>
                                        </p:attrNameLst>
                                      </p:cBhvr>
                                      <p:to>
                                        <p:strVal val="visible"/>
                                      </p:to>
                                    </p:set>
                                    <p:animEffect transition="in" filter="dissolve">
                                      <p:cBhvr>
                                        <p:cTn id="22"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bldLvl="3"/>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Skin Disease Caused By Fungus ……</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80267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37902"/>
            <a:ext cx="8305800" cy="1143000"/>
          </a:xfrm>
        </p:spPr>
        <p:txBody>
          <a:bodyPr/>
          <a:lstStyle/>
          <a:p>
            <a:pPr eaLnBrk="1" hangingPunct="1"/>
            <a:r>
              <a:rPr lang="en-US" dirty="0" smtClean="0"/>
              <a:t>Ringworm</a:t>
            </a:r>
          </a:p>
        </p:txBody>
      </p:sp>
      <p:pic>
        <p:nvPicPr>
          <p:cNvPr id="2" name="Picture 1"/>
          <p:cNvPicPr>
            <a:picLocks noChangeAspect="1"/>
          </p:cNvPicPr>
          <p:nvPr/>
        </p:nvPicPr>
        <p:blipFill>
          <a:blip r:embed="rId3"/>
          <a:stretch>
            <a:fillRect/>
          </a:stretch>
        </p:blipFill>
        <p:spPr>
          <a:xfrm>
            <a:off x="-1" y="1371600"/>
            <a:ext cx="4977325" cy="3886200"/>
          </a:xfrm>
          <a:prstGeom prst="rect">
            <a:avLst/>
          </a:prstGeom>
        </p:spPr>
      </p:pic>
      <p:pic>
        <p:nvPicPr>
          <p:cNvPr id="4" name="Picture 3"/>
          <p:cNvPicPr>
            <a:picLocks noChangeAspect="1"/>
          </p:cNvPicPr>
          <p:nvPr/>
        </p:nvPicPr>
        <p:blipFill>
          <a:blip r:embed="rId4"/>
          <a:stretch>
            <a:fillRect/>
          </a:stretch>
        </p:blipFill>
        <p:spPr>
          <a:xfrm>
            <a:off x="5029199" y="1371600"/>
            <a:ext cx="2516753" cy="2819400"/>
          </a:xfrm>
          <a:prstGeom prst="rect">
            <a:avLst/>
          </a:prstGeom>
        </p:spPr>
      </p:pic>
      <p:pic>
        <p:nvPicPr>
          <p:cNvPr id="5" name="Picture 4"/>
          <p:cNvPicPr>
            <a:picLocks noChangeAspect="1"/>
          </p:cNvPicPr>
          <p:nvPr/>
        </p:nvPicPr>
        <p:blipFill>
          <a:blip r:embed="rId5"/>
          <a:stretch>
            <a:fillRect/>
          </a:stretch>
        </p:blipFill>
        <p:spPr>
          <a:xfrm>
            <a:off x="3690327" y="4180526"/>
            <a:ext cx="5453673" cy="2667000"/>
          </a:xfrm>
          <a:prstGeom prst="rect">
            <a:avLst/>
          </a:prstGeom>
        </p:spPr>
      </p:pic>
    </p:spTree>
    <p:extLst>
      <p:ext uri="{BB962C8B-B14F-4D97-AF65-F5344CB8AC3E}">
        <p14:creationId xmlns:p14="http://schemas.microsoft.com/office/powerpoint/2010/main" val="25658104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dissolve">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rot="10800000">
            <a:off x="2362200" y="-304800"/>
            <a:ext cx="4959252" cy="3733800"/>
          </a:xfrm>
          <a:prstGeom prst="rect">
            <a:avLst/>
          </a:prstGeom>
        </p:spPr>
      </p:pic>
      <p:pic>
        <p:nvPicPr>
          <p:cNvPr id="4" name="Picture 3"/>
          <p:cNvPicPr>
            <a:picLocks noChangeAspect="1"/>
          </p:cNvPicPr>
          <p:nvPr/>
        </p:nvPicPr>
        <p:blipFill>
          <a:blip r:embed="rId3"/>
          <a:stretch>
            <a:fillRect/>
          </a:stretch>
        </p:blipFill>
        <p:spPr>
          <a:xfrm>
            <a:off x="914400" y="3657600"/>
            <a:ext cx="7371826" cy="2819400"/>
          </a:xfrm>
          <a:prstGeom prst="rect">
            <a:avLst/>
          </a:prstGeom>
        </p:spPr>
      </p:pic>
    </p:spTree>
    <p:extLst>
      <p:ext uri="{BB962C8B-B14F-4D97-AF65-F5344CB8AC3E}">
        <p14:creationId xmlns:p14="http://schemas.microsoft.com/office/powerpoint/2010/main" val="1723879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Parasites</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6082478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dirty="0" smtClean="0"/>
              <a:t>Heartworm</a:t>
            </a:r>
          </a:p>
        </p:txBody>
      </p:sp>
      <p:pic>
        <p:nvPicPr>
          <p:cNvPr id="4" name="Picture 1030" descr="http://www.murrayhillvethospital.com/img/heartworm/heartworm_heart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828800"/>
            <a:ext cx="4191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dissolv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smtClean="0"/>
              <a:t>Definitions</a:t>
            </a:r>
          </a:p>
        </p:txBody>
      </p:sp>
      <p:sp>
        <p:nvSpPr>
          <p:cNvPr id="3" name="Content Placeholder 2"/>
          <p:cNvSpPr>
            <a:spLocks noGrp="1"/>
          </p:cNvSpPr>
          <p:nvPr>
            <p:ph idx="1"/>
          </p:nvPr>
        </p:nvSpPr>
        <p:spPr>
          <a:xfrm>
            <a:off x="457200" y="1981200"/>
            <a:ext cx="8229600" cy="4389120"/>
          </a:xfrm>
        </p:spPr>
        <p:txBody>
          <a:bodyPr>
            <a:normAutofit/>
          </a:bodyPr>
          <a:lstStyle/>
          <a:p>
            <a:pPr eaLnBrk="1" hangingPunct="1">
              <a:defRPr/>
            </a:pPr>
            <a:r>
              <a:rPr lang="en-US" dirty="0" err="1" smtClean="0"/>
              <a:t>Zoonotic</a:t>
            </a:r>
            <a:r>
              <a:rPr lang="en-US" dirty="0" smtClean="0"/>
              <a:t> </a:t>
            </a:r>
            <a:endParaRPr lang="en-US" sz="2400" dirty="0" smtClean="0"/>
          </a:p>
          <a:p>
            <a:pPr lvl="1" eaLnBrk="1" hangingPunct="1">
              <a:defRPr/>
            </a:pPr>
            <a:r>
              <a:rPr lang="en-US" dirty="0" smtClean="0"/>
              <a:t>Diseases that can be transmitted from animals to humans</a:t>
            </a:r>
            <a:endParaRPr lang="en-US" sz="2000" dirty="0" smtClean="0"/>
          </a:p>
          <a:p>
            <a:pPr lvl="1" eaLnBrk="1" hangingPunct="1">
              <a:defRPr/>
            </a:pPr>
            <a:r>
              <a:rPr lang="en-US" dirty="0" smtClean="0"/>
              <a:t>Ex:  Rabies</a:t>
            </a:r>
            <a:endParaRPr lang="en-US" sz="2000" dirty="0" smtClean="0"/>
          </a:p>
          <a:p>
            <a:pPr eaLnBrk="1" hangingPunct="1">
              <a:defRPr/>
            </a:pPr>
            <a:r>
              <a:rPr lang="en-US" dirty="0" smtClean="0"/>
              <a:t>Parasite</a:t>
            </a:r>
            <a:endParaRPr lang="en-US" sz="2400" dirty="0" smtClean="0"/>
          </a:p>
          <a:p>
            <a:pPr lvl="1" eaLnBrk="1" hangingPunct="1">
              <a:defRPr/>
            </a:pPr>
            <a:r>
              <a:rPr lang="en-US" dirty="0" smtClean="0"/>
              <a:t>Organisms that live on or in a host, which the parasite gets its food from</a:t>
            </a:r>
            <a:endParaRPr lang="en-US" sz="2000" dirty="0" smtClean="0"/>
          </a:p>
          <a:p>
            <a:pPr eaLnBrk="1" hangingPunct="1">
              <a:defRPr/>
            </a:pPr>
            <a:r>
              <a:rPr lang="en-US" dirty="0" smtClean="0"/>
              <a:t>Host</a:t>
            </a:r>
            <a:endParaRPr lang="en-US" sz="2400" dirty="0" smtClean="0"/>
          </a:p>
          <a:p>
            <a:pPr lvl="1" eaLnBrk="1" hangingPunct="1">
              <a:defRPr/>
            </a:pPr>
            <a:r>
              <a:rPr lang="en-US" dirty="0" smtClean="0">
                <a:ea typeface="+mn-ea"/>
                <a:cs typeface="+mn-cs"/>
              </a:rPr>
              <a:t>An organism that the parasite lives on or in for part of it’s life cycle</a:t>
            </a:r>
            <a:endParaRPr lang="en-US"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Roundworm</a:t>
            </a:r>
          </a:p>
        </p:txBody>
      </p:sp>
      <p:pic>
        <p:nvPicPr>
          <p:cNvPr id="13315" name="Picture 4" descr="raccnwm_20082_7"/>
          <p:cNvPicPr>
            <a:picLocks noChangeAspect="1" noChangeArrowheads="1"/>
          </p:cNvPicPr>
          <p:nvPr/>
        </p:nvPicPr>
        <p:blipFill>
          <a:blip r:embed="rId3" cstate="print"/>
          <a:srcRect/>
          <a:stretch>
            <a:fillRect/>
          </a:stretch>
        </p:blipFill>
        <p:spPr bwMode="auto">
          <a:xfrm>
            <a:off x="1828800" y="1863725"/>
            <a:ext cx="6934200" cy="49942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dissolve">
                                      <p:cBhvr>
                                        <p:cTn id="7"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dirty="0" smtClean="0"/>
              <a:t>Hookworm</a:t>
            </a:r>
          </a:p>
        </p:txBody>
      </p:sp>
      <p:pic>
        <p:nvPicPr>
          <p:cNvPr id="10243" name="Picture 5" descr="Hookworm adults"/>
          <p:cNvPicPr>
            <a:picLocks noChangeAspect="1" noChangeArrowheads="1"/>
          </p:cNvPicPr>
          <p:nvPr/>
        </p:nvPicPr>
        <p:blipFill>
          <a:blip r:embed="rId3" cstate="print"/>
          <a:srcRect/>
          <a:stretch>
            <a:fillRect/>
          </a:stretch>
        </p:blipFill>
        <p:spPr bwMode="auto">
          <a:xfrm>
            <a:off x="3962400" y="2667000"/>
            <a:ext cx="4967288" cy="2947988"/>
          </a:xfrm>
          <a:prstGeom prst="rect">
            <a:avLst/>
          </a:prstGeom>
          <a:noFill/>
          <a:ln w="9525">
            <a:noFill/>
            <a:miter lim="800000"/>
            <a:headEnd/>
            <a:tailEnd/>
          </a:ln>
        </p:spPr>
      </p:pic>
      <p:pic>
        <p:nvPicPr>
          <p:cNvPr id="10244" name="Picture 7" descr="hookworm"/>
          <p:cNvPicPr>
            <a:picLocks noChangeAspect="1" noChangeArrowheads="1"/>
          </p:cNvPicPr>
          <p:nvPr/>
        </p:nvPicPr>
        <p:blipFill>
          <a:blip r:embed="rId4" cstate="print"/>
          <a:srcRect/>
          <a:stretch>
            <a:fillRect/>
          </a:stretch>
        </p:blipFill>
        <p:spPr bwMode="auto">
          <a:xfrm>
            <a:off x="228600" y="2362200"/>
            <a:ext cx="3505200" cy="35052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dissolve">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mtClean="0"/>
              <a:t>Flea</a:t>
            </a:r>
          </a:p>
        </p:txBody>
      </p:sp>
      <p:pic>
        <p:nvPicPr>
          <p:cNvPr id="8195" name="Picture 5" descr="flea 40x c">
            <a:hlinkClick r:id="rId3"/>
          </p:cNvPr>
          <p:cNvPicPr>
            <a:picLocks noChangeAspect="1" noChangeArrowheads="1"/>
          </p:cNvPicPr>
          <p:nvPr/>
        </p:nvPicPr>
        <p:blipFill>
          <a:blip r:embed="rId4" cstate="print"/>
          <a:srcRect l="10527" t="7675" r="7895" b="4829"/>
          <a:stretch>
            <a:fillRect/>
          </a:stretch>
        </p:blipFill>
        <p:spPr bwMode="auto">
          <a:xfrm>
            <a:off x="2514600" y="1603375"/>
            <a:ext cx="5715000" cy="52546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t>Deer Tick</a:t>
            </a:r>
          </a:p>
        </p:txBody>
      </p:sp>
      <p:pic>
        <p:nvPicPr>
          <p:cNvPr id="10242" name="Picture 2" descr="http://www.permatreat.com/tl_files/permatreat/images/pest_library/black_legged_deer_tick/deer_tick_identification.jpg"/>
          <p:cNvPicPr>
            <a:picLocks noChangeAspect="1" noChangeArrowheads="1"/>
          </p:cNvPicPr>
          <p:nvPr/>
        </p:nvPicPr>
        <p:blipFill>
          <a:blip r:embed="rId3"/>
          <a:srcRect/>
          <a:stretch>
            <a:fillRect/>
          </a:stretch>
        </p:blipFill>
        <p:spPr bwMode="auto">
          <a:xfrm>
            <a:off x="1828800" y="2133600"/>
            <a:ext cx="6497673" cy="4191000"/>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dissolve">
                                      <p:cBhvr>
                                        <p:cTn id="7"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930"/>
            <a:ext cx="8305800" cy="1143000"/>
          </a:xfrm>
        </p:spPr>
        <p:txBody>
          <a:bodyPr/>
          <a:lstStyle/>
          <a:p>
            <a:r>
              <a:rPr lang="en-US" dirty="0" smtClean="0"/>
              <a:t>Lyme Disease</a:t>
            </a:r>
            <a:endParaRPr lang="en-US" dirty="0"/>
          </a:p>
        </p:txBody>
      </p:sp>
      <p:pic>
        <p:nvPicPr>
          <p:cNvPr id="3" name="Picture 2"/>
          <p:cNvPicPr>
            <a:picLocks noChangeAspect="1"/>
          </p:cNvPicPr>
          <p:nvPr/>
        </p:nvPicPr>
        <p:blipFill>
          <a:blip r:embed="rId3"/>
          <a:stretch>
            <a:fillRect/>
          </a:stretch>
        </p:blipFill>
        <p:spPr>
          <a:xfrm>
            <a:off x="762000" y="1079500"/>
            <a:ext cx="7829946" cy="5778500"/>
          </a:xfrm>
          <a:prstGeom prst="rect">
            <a:avLst/>
          </a:prstGeom>
        </p:spPr>
      </p:pic>
    </p:spTree>
    <p:extLst>
      <p:ext uri="{BB962C8B-B14F-4D97-AF65-F5344CB8AC3E}">
        <p14:creationId xmlns:p14="http://schemas.microsoft.com/office/powerpoint/2010/main" val="10296922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pPr eaLnBrk="1" hangingPunct="1"/>
            <a:r>
              <a:rPr lang="en-US" dirty="0" smtClean="0"/>
              <a:t>Tapeworms – Intermediate Host</a:t>
            </a:r>
          </a:p>
        </p:txBody>
      </p:sp>
      <p:pic>
        <p:nvPicPr>
          <p:cNvPr id="12291" name="Picture 4" descr="k9453-1i">
            <a:hlinkClick r:id="rId3"/>
          </p:cNvPr>
          <p:cNvPicPr>
            <a:picLocks noChangeAspect="1" noChangeArrowheads="1"/>
          </p:cNvPicPr>
          <p:nvPr/>
        </p:nvPicPr>
        <p:blipFill>
          <a:blip r:embed="rId4" cstate="print"/>
          <a:srcRect/>
          <a:stretch>
            <a:fillRect/>
          </a:stretch>
        </p:blipFill>
        <p:spPr bwMode="auto">
          <a:xfrm>
            <a:off x="1752600" y="1828800"/>
            <a:ext cx="7391400" cy="48704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dissolve">
                                      <p:cBhvr>
                                        <p:cTn id="7"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1986"/>
            <a:ext cx="8305800" cy="1143000"/>
          </a:xfrm>
        </p:spPr>
        <p:txBody>
          <a:bodyPr>
            <a:normAutofit fontScale="90000"/>
          </a:bodyPr>
          <a:lstStyle/>
          <a:p>
            <a:pPr algn="ctr"/>
            <a:r>
              <a:rPr lang="en-US" dirty="0" err="1" smtClean="0"/>
              <a:t>Echinococcus</a:t>
            </a:r>
            <a:r>
              <a:rPr lang="en-US" dirty="0" smtClean="0"/>
              <a:t> </a:t>
            </a:r>
            <a:r>
              <a:rPr lang="en-US" dirty="0" err="1" smtClean="0"/>
              <a:t>miltilocularis</a:t>
            </a:r>
            <a:r>
              <a:rPr lang="en-US" dirty="0" smtClean="0"/>
              <a:t/>
            </a:r>
            <a:br>
              <a:rPr lang="en-US" dirty="0" smtClean="0"/>
            </a:br>
            <a:r>
              <a:rPr lang="en-US" dirty="0" smtClean="0"/>
              <a:t> Life Cycle </a:t>
            </a:r>
            <a:endParaRPr lang="en-US" dirty="0"/>
          </a:p>
        </p:txBody>
      </p:sp>
      <p:pic>
        <p:nvPicPr>
          <p:cNvPr id="4" name="Picture 3"/>
          <p:cNvPicPr>
            <a:picLocks noChangeAspect="1"/>
          </p:cNvPicPr>
          <p:nvPr/>
        </p:nvPicPr>
        <p:blipFill>
          <a:blip r:embed="rId2"/>
          <a:stretch>
            <a:fillRect/>
          </a:stretch>
        </p:blipFill>
        <p:spPr>
          <a:xfrm>
            <a:off x="-18631" y="1143000"/>
            <a:ext cx="9144000" cy="5715000"/>
          </a:xfrm>
          <a:prstGeom prst="rect">
            <a:avLst/>
          </a:prstGeom>
        </p:spPr>
      </p:pic>
    </p:spTree>
    <p:extLst>
      <p:ext uri="{BB962C8B-B14F-4D97-AF65-F5344CB8AC3E}">
        <p14:creationId xmlns:p14="http://schemas.microsoft.com/office/powerpoint/2010/main" val="12126664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Questions	</a:t>
            </a:r>
            <a:endParaRPr lang="en-US" dirty="0"/>
          </a:p>
        </p:txBody>
      </p:sp>
      <p:sp>
        <p:nvSpPr>
          <p:cNvPr id="3" name="Content Placeholder 2"/>
          <p:cNvSpPr>
            <a:spLocks noGrp="1"/>
          </p:cNvSpPr>
          <p:nvPr>
            <p:ph idx="1"/>
          </p:nvPr>
        </p:nvSpPr>
        <p:spPr/>
        <p:txBody>
          <a:bodyPr/>
          <a:lstStyle/>
          <a:p>
            <a:r>
              <a:rPr lang="en-US" dirty="0" smtClean="0"/>
              <a:t>What is the difference between a </a:t>
            </a:r>
            <a:r>
              <a:rPr lang="en-US" dirty="0" err="1" smtClean="0"/>
              <a:t>zoonose</a:t>
            </a:r>
            <a:r>
              <a:rPr lang="en-US" dirty="0" smtClean="0"/>
              <a:t> and a parasite? </a:t>
            </a:r>
          </a:p>
          <a:p>
            <a:r>
              <a:rPr lang="en-US" dirty="0" smtClean="0"/>
              <a:t>What is a host? Intermediate host? </a:t>
            </a:r>
          </a:p>
          <a:p>
            <a:r>
              <a:rPr lang="en-US" dirty="0" smtClean="0"/>
              <a:t>How should a tick be removed? </a:t>
            </a:r>
          </a:p>
          <a:p>
            <a:r>
              <a:rPr lang="en-US" dirty="0" smtClean="0"/>
              <a:t>Why are children more at risk? </a:t>
            </a:r>
          </a:p>
          <a:p>
            <a:r>
              <a:rPr lang="en-US" dirty="0" smtClean="0"/>
              <a:t>Why shouldn’t pregnant women change litter? </a:t>
            </a:r>
          </a:p>
          <a:p>
            <a:r>
              <a:rPr lang="en-US" dirty="0" smtClean="0"/>
              <a:t>Explain a </a:t>
            </a:r>
            <a:r>
              <a:rPr lang="en-US" dirty="0" err="1" smtClean="0"/>
              <a:t>zoonose</a:t>
            </a:r>
            <a:r>
              <a:rPr lang="en-US" dirty="0" smtClean="0"/>
              <a:t> to a friend. </a:t>
            </a:r>
          </a:p>
          <a:p>
            <a:r>
              <a:rPr lang="en-US" dirty="0" smtClean="0"/>
              <a:t>Explain a parasite to a friend. </a:t>
            </a:r>
          </a:p>
        </p:txBody>
      </p:sp>
    </p:spTree>
    <p:extLst>
      <p:ext uri="{BB962C8B-B14F-4D97-AF65-F5344CB8AC3E}">
        <p14:creationId xmlns:p14="http://schemas.microsoft.com/office/powerpoint/2010/main" val="3757803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err="1" smtClean="0">
                <a:hlinkClick r:id="rId2"/>
              </a:rPr>
              <a:t>Zoonoses</a:t>
            </a:r>
            <a:r>
              <a:rPr lang="en-US" dirty="0" smtClean="0">
                <a:hlinkClick r:id="rId2"/>
              </a:rPr>
              <a:t> </a:t>
            </a:r>
            <a:endParaRPr lang="en-US" dirty="0"/>
          </a:p>
        </p:txBody>
      </p:sp>
      <p:sp>
        <p:nvSpPr>
          <p:cNvPr id="6" name="Rectangle 2"/>
          <p:cNvSpPr>
            <a:spLocks noGrp="1" noChangeArrowheads="1"/>
          </p:cNvSpPr>
          <p:nvPr>
            <p:ph type="subTitle" idx="1"/>
          </p:nvPr>
        </p:nvSpPr>
        <p:spPr/>
        <p:txBody>
          <a:bodyPr/>
          <a:lstStyle/>
          <a:p>
            <a:r>
              <a:rPr lang="en-US" b="1"/>
              <a:t>Zoonotic Diseases: </a:t>
            </a:r>
            <a:br>
              <a:rPr lang="en-US" b="1"/>
            </a:br>
            <a:r>
              <a:rPr lang="en-US" b="1"/>
              <a:t>More Common than You Think</a:t>
            </a:r>
          </a:p>
        </p:txBody>
      </p:sp>
    </p:spTree>
    <p:extLst>
      <p:ext uri="{BB962C8B-B14F-4D97-AF65-F5344CB8AC3E}">
        <p14:creationId xmlns:p14="http://schemas.microsoft.com/office/powerpoint/2010/main" val="2786666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ectangle 3"/>
          <p:cNvSpPr>
            <a:spLocks noGrp="1" noChangeArrowheads="1"/>
          </p:cNvSpPr>
          <p:nvPr>
            <p:ph idx="1"/>
          </p:nvPr>
        </p:nvSpPr>
        <p:spPr/>
        <p:txBody>
          <a:bodyPr/>
          <a:lstStyle/>
          <a:p>
            <a:pPr>
              <a:lnSpc>
                <a:spcPct val="90000"/>
              </a:lnSpc>
              <a:buFontTx/>
              <a:buNone/>
            </a:pPr>
            <a:r>
              <a:rPr lang="en-US" b="1" dirty="0"/>
              <a:t>From the Greek:</a:t>
            </a:r>
          </a:p>
          <a:p>
            <a:pPr>
              <a:lnSpc>
                <a:spcPct val="90000"/>
              </a:lnSpc>
              <a:buFontTx/>
              <a:buNone/>
            </a:pPr>
            <a:r>
              <a:rPr lang="en-US" b="1" dirty="0"/>
              <a:t>		Zoon:  	Animal</a:t>
            </a:r>
          </a:p>
          <a:p>
            <a:pPr>
              <a:lnSpc>
                <a:spcPct val="90000"/>
              </a:lnSpc>
              <a:buFontTx/>
              <a:buNone/>
            </a:pPr>
            <a:r>
              <a:rPr lang="en-US" b="1" dirty="0"/>
              <a:t>		</a:t>
            </a:r>
            <a:r>
              <a:rPr lang="en-US" b="1" dirty="0" err="1"/>
              <a:t>Noson</a:t>
            </a:r>
            <a:r>
              <a:rPr lang="en-US" b="1" dirty="0"/>
              <a:t>: 	Disease</a:t>
            </a:r>
          </a:p>
          <a:p>
            <a:pPr>
              <a:lnSpc>
                <a:spcPct val="90000"/>
              </a:lnSpc>
              <a:buFontTx/>
              <a:buNone/>
            </a:pPr>
            <a:r>
              <a:rPr lang="en-US" b="1" dirty="0"/>
              <a:t>	</a:t>
            </a:r>
          </a:p>
          <a:p>
            <a:pPr>
              <a:lnSpc>
                <a:spcPct val="90000"/>
              </a:lnSpc>
              <a:buFontTx/>
              <a:buNone/>
            </a:pPr>
            <a:r>
              <a:rPr lang="en-US" b="1" dirty="0"/>
              <a:t>	Diseases and infections which are naturally transmitted between vertebrate animals and humans</a:t>
            </a:r>
          </a:p>
          <a:p>
            <a:pPr>
              <a:lnSpc>
                <a:spcPct val="90000"/>
              </a:lnSpc>
              <a:buFontTx/>
              <a:buNone/>
            </a:pPr>
            <a:r>
              <a:rPr lang="en-US" b="1" dirty="0"/>
              <a:t>					- WHO 1959</a:t>
            </a:r>
          </a:p>
          <a:p>
            <a:pPr>
              <a:lnSpc>
                <a:spcPct val="90000"/>
              </a:lnSpc>
            </a:pPr>
            <a:endParaRPr lang="en-US" b="1" dirty="0"/>
          </a:p>
        </p:txBody>
      </p:sp>
    </p:spTree>
    <p:extLst>
      <p:ext uri="{BB962C8B-B14F-4D97-AF65-F5344CB8AC3E}">
        <p14:creationId xmlns:p14="http://schemas.microsoft.com/office/powerpoint/2010/main" val="3679461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447800" y="1600200"/>
            <a:ext cx="6858000" cy="464820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sz="2800" b="1" smtClean="0"/>
              <a:t>Dogs &amp; Cats</a:t>
            </a:r>
          </a:p>
          <a:p>
            <a:pPr lvl="1"/>
            <a:r>
              <a:rPr lang="en-US" b="1" smtClean="0"/>
              <a:t>Rabies</a:t>
            </a:r>
          </a:p>
          <a:p>
            <a:pPr lvl="1"/>
            <a:r>
              <a:rPr lang="en-US" b="1" smtClean="0"/>
              <a:t>Roundworm</a:t>
            </a:r>
          </a:p>
          <a:p>
            <a:pPr lvl="1"/>
            <a:r>
              <a:rPr lang="en-US" b="1" smtClean="0"/>
              <a:t>Ringworm </a:t>
            </a:r>
          </a:p>
          <a:p>
            <a:pPr lvl="1"/>
            <a:r>
              <a:rPr lang="en-US" b="1" smtClean="0"/>
              <a:t>Cat Scratch Disease</a:t>
            </a:r>
          </a:p>
          <a:p>
            <a:r>
              <a:rPr lang="en-US" sz="2800" b="1" smtClean="0"/>
              <a:t>Food Animals</a:t>
            </a:r>
          </a:p>
          <a:p>
            <a:pPr lvl="1"/>
            <a:r>
              <a:rPr lang="en-US" b="1" smtClean="0"/>
              <a:t>Salmonella</a:t>
            </a:r>
          </a:p>
          <a:p>
            <a:pPr lvl="1"/>
            <a:r>
              <a:rPr lang="en-US" b="1" smtClean="0"/>
              <a:t>E.coli</a:t>
            </a:r>
          </a:p>
          <a:p>
            <a:pPr lvl="1"/>
            <a:r>
              <a:rPr lang="en-US" b="1" smtClean="0"/>
              <a:t>Brucellosis</a:t>
            </a:r>
            <a:endParaRPr lang="en-US" b="1" dirty="0"/>
          </a:p>
        </p:txBody>
      </p:sp>
      <p:pic>
        <p:nvPicPr>
          <p:cNvPr id="5" name="Picture 4" descr="Kitt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553200" y="2667000"/>
            <a:ext cx="2447925" cy="13906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6" name="Picture 5" descr="Do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419600" y="1524000"/>
            <a:ext cx="1898650" cy="14366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7" name="Picture 6" descr="cow in enclos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4267200"/>
            <a:ext cx="2209800" cy="14255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a:spLocks noGrp="1" noChangeArrowheads="1"/>
          </p:cNvSpPr>
          <p:nvPr>
            <p:ph type="title"/>
          </p:nvPr>
        </p:nvSpPr>
        <p:spPr>
          <a:xfrm>
            <a:off x="685800" y="228600"/>
            <a:ext cx="7772400" cy="1143000"/>
          </a:xfrm>
        </p:spPr>
        <p:txBody>
          <a:bodyPr/>
          <a:lstStyle/>
          <a:p>
            <a:r>
              <a:rPr lang="en-US" b="1" dirty="0" err="1"/>
              <a:t>Zoonoses</a:t>
            </a:r>
            <a:r>
              <a:rPr lang="en-US" b="1" dirty="0"/>
              <a:t>: Animal Species</a:t>
            </a:r>
          </a:p>
        </p:txBody>
      </p:sp>
    </p:spTree>
    <p:extLst>
      <p:ext uri="{BB962C8B-B14F-4D97-AF65-F5344CB8AC3E}">
        <p14:creationId xmlns:p14="http://schemas.microsoft.com/office/powerpoint/2010/main" val="3148622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7"/>
          <p:cNvSpPr txBox="1">
            <a:spLocks noChangeArrowheads="1"/>
          </p:cNvSpPr>
          <p:nvPr/>
        </p:nvSpPr>
        <p:spPr>
          <a:xfrm>
            <a:off x="685800" y="1524000"/>
            <a:ext cx="4572000" cy="4572000"/>
          </a:xfrm>
          <a:prstGeom prst="rect">
            <a:avLst/>
          </a:prstGeom>
        </p:spPr>
        <p:txBody>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nSpc>
                <a:spcPct val="90000"/>
              </a:lnSpc>
            </a:pPr>
            <a:r>
              <a:rPr lang="en-US" sz="2200" b="1" smtClean="0"/>
              <a:t>Birds: </a:t>
            </a:r>
          </a:p>
          <a:p>
            <a:pPr lvl="1">
              <a:lnSpc>
                <a:spcPct val="90000"/>
              </a:lnSpc>
            </a:pPr>
            <a:r>
              <a:rPr lang="en-US" sz="2000" b="1" smtClean="0"/>
              <a:t>Psittacosis</a:t>
            </a:r>
          </a:p>
          <a:p>
            <a:pPr lvl="1">
              <a:lnSpc>
                <a:spcPct val="90000"/>
              </a:lnSpc>
            </a:pPr>
            <a:r>
              <a:rPr lang="en-US" sz="2000" b="1" smtClean="0"/>
              <a:t>West Nile virus</a:t>
            </a:r>
          </a:p>
          <a:p>
            <a:pPr lvl="1">
              <a:lnSpc>
                <a:spcPct val="90000"/>
              </a:lnSpc>
            </a:pPr>
            <a:r>
              <a:rPr lang="en-US" sz="2000" b="1" smtClean="0"/>
              <a:t>Eastern Equine Encephalitis</a:t>
            </a:r>
          </a:p>
          <a:p>
            <a:pPr lvl="1">
              <a:lnSpc>
                <a:spcPct val="90000"/>
              </a:lnSpc>
            </a:pPr>
            <a:r>
              <a:rPr lang="en-US" sz="2000" b="1" smtClean="0"/>
              <a:t>Avian Influenza</a:t>
            </a:r>
          </a:p>
          <a:p>
            <a:pPr>
              <a:lnSpc>
                <a:spcPct val="90000"/>
              </a:lnSpc>
            </a:pPr>
            <a:r>
              <a:rPr lang="en-US" sz="2200" b="1" smtClean="0"/>
              <a:t>Reptiles, Fish, &amp; Amphibians</a:t>
            </a:r>
          </a:p>
          <a:p>
            <a:pPr lvl="1">
              <a:lnSpc>
                <a:spcPct val="90000"/>
              </a:lnSpc>
            </a:pPr>
            <a:r>
              <a:rPr lang="en-US" sz="2000" b="1" smtClean="0"/>
              <a:t>Salmonella</a:t>
            </a:r>
          </a:p>
          <a:p>
            <a:pPr lvl="1">
              <a:lnSpc>
                <a:spcPct val="90000"/>
              </a:lnSpc>
            </a:pPr>
            <a:r>
              <a:rPr lang="en-US" sz="2000" b="1" smtClean="0"/>
              <a:t>Mycobacterium</a:t>
            </a:r>
          </a:p>
          <a:p>
            <a:pPr>
              <a:lnSpc>
                <a:spcPct val="90000"/>
              </a:lnSpc>
            </a:pPr>
            <a:r>
              <a:rPr lang="en-US" sz="2200" b="1" smtClean="0"/>
              <a:t>Wild Animals</a:t>
            </a:r>
          </a:p>
          <a:p>
            <a:pPr lvl="1">
              <a:lnSpc>
                <a:spcPct val="90000"/>
              </a:lnSpc>
            </a:pPr>
            <a:r>
              <a:rPr lang="en-US" sz="2000" b="1" smtClean="0"/>
              <a:t>Hantavirus</a:t>
            </a:r>
          </a:p>
          <a:p>
            <a:pPr lvl="1">
              <a:lnSpc>
                <a:spcPct val="90000"/>
              </a:lnSpc>
            </a:pPr>
            <a:r>
              <a:rPr lang="en-US" sz="2000" b="1" smtClean="0"/>
              <a:t>Plague</a:t>
            </a:r>
          </a:p>
          <a:p>
            <a:pPr lvl="1">
              <a:lnSpc>
                <a:spcPct val="90000"/>
              </a:lnSpc>
            </a:pPr>
            <a:r>
              <a:rPr lang="en-US" sz="2000" b="1" smtClean="0"/>
              <a:t>Tularemia</a:t>
            </a:r>
          </a:p>
          <a:p>
            <a:pPr lvl="1">
              <a:lnSpc>
                <a:spcPct val="90000"/>
              </a:lnSpc>
            </a:pPr>
            <a:r>
              <a:rPr lang="en-US" sz="2000" b="1" smtClean="0"/>
              <a:t>Lyme Disease</a:t>
            </a:r>
            <a:endParaRPr lang="en-US" sz="2000" b="1" dirty="0"/>
          </a:p>
        </p:txBody>
      </p:sp>
      <p:pic>
        <p:nvPicPr>
          <p:cNvPr id="3" name="Picture 1028" descr="Fish hiding in an anen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075238" y="3200400"/>
            <a:ext cx="1719262" cy="11160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4" name="Picture 1029" descr="Parr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524000"/>
            <a:ext cx="2133600" cy="1565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30" descr="turt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7067550" y="3276600"/>
            <a:ext cx="2076450" cy="1219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6" name="Picture 1031" descr="ground_squirrel16"/>
          <p:cNvPicPr>
            <a:picLocks noChangeAspect="1" noChangeArrowheads="1"/>
          </p:cNvPicPr>
          <p:nvPr/>
        </p:nvPicPr>
        <p:blipFill>
          <a:blip r:embed="rId5">
            <a:extLst>
              <a:ext uri="{28A0092B-C50C-407E-A947-70E740481C1C}">
                <a14:useLocalDpi xmlns:a14="http://schemas.microsoft.com/office/drawing/2010/main" val="0"/>
              </a:ext>
            </a:extLst>
          </a:blip>
          <a:srcRect t="12000" r="6000"/>
          <a:stretch>
            <a:fillRect/>
          </a:stretch>
        </p:blipFill>
        <p:spPr bwMode="auto">
          <a:xfrm>
            <a:off x="5257800" y="4648200"/>
            <a:ext cx="2133600" cy="150018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p:cNvSpPr txBox="1">
            <a:spLocks noChangeArrowheads="1"/>
          </p:cNvSpPr>
          <p:nvPr/>
        </p:nvSpPr>
        <p:spPr>
          <a:xfrm>
            <a:off x="685800" y="228600"/>
            <a:ext cx="7772400" cy="1143000"/>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b="1" smtClean="0"/>
              <a:t>Zoonoses: Animal Species</a:t>
            </a:r>
            <a:endParaRPr lang="en-US" b="1" dirty="0"/>
          </a:p>
        </p:txBody>
      </p:sp>
    </p:spTree>
    <p:extLst>
      <p:ext uri="{BB962C8B-B14F-4D97-AF65-F5344CB8AC3E}">
        <p14:creationId xmlns:p14="http://schemas.microsoft.com/office/powerpoint/2010/main" val="171015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Rabies </a:t>
            </a:r>
            <a:endParaRPr lang="en-US" dirty="0"/>
          </a:p>
        </p:txBody>
      </p:sp>
      <p:pic>
        <p:nvPicPr>
          <p:cNvPr id="4" name="Picture 3"/>
          <p:cNvPicPr>
            <a:picLocks noChangeAspect="1"/>
          </p:cNvPicPr>
          <p:nvPr/>
        </p:nvPicPr>
        <p:blipFill>
          <a:blip r:embed="rId3"/>
          <a:stretch>
            <a:fillRect/>
          </a:stretch>
        </p:blipFill>
        <p:spPr>
          <a:xfrm>
            <a:off x="1371600" y="1752600"/>
            <a:ext cx="6934200" cy="5547360"/>
          </a:xfrm>
          <a:prstGeom prst="rect">
            <a:avLst/>
          </a:prstGeom>
        </p:spPr>
      </p:pic>
    </p:spTree>
    <p:extLst>
      <p:ext uri="{BB962C8B-B14F-4D97-AF65-F5344CB8AC3E}">
        <p14:creationId xmlns:p14="http://schemas.microsoft.com/office/powerpoint/2010/main" val="3533822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Psittacosis (“Sit-a-co-sis”) </a:t>
            </a:r>
            <a:endParaRPr lang="en-US" dirty="0"/>
          </a:p>
        </p:txBody>
      </p:sp>
      <p:pic>
        <p:nvPicPr>
          <p:cNvPr id="4" name="Content Placeholder 3"/>
          <p:cNvPicPr>
            <a:picLocks noGrp="1" noChangeAspect="1"/>
          </p:cNvPicPr>
          <p:nvPr>
            <p:ph idx="1"/>
          </p:nvPr>
        </p:nvPicPr>
        <p:blipFill>
          <a:blip r:embed="rId3"/>
          <a:srcRect t="5604" b="5604"/>
          <a:stretch>
            <a:fillRect/>
          </a:stretch>
        </p:blipFill>
        <p:spPr/>
      </p:pic>
    </p:spTree>
    <p:extLst>
      <p:ext uri="{BB962C8B-B14F-4D97-AF65-F5344CB8AC3E}">
        <p14:creationId xmlns:p14="http://schemas.microsoft.com/office/powerpoint/2010/main" val="4279300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Cat-Scratch Fever</a:t>
            </a:r>
            <a:endParaRPr lang="en-US" dirty="0"/>
          </a:p>
        </p:txBody>
      </p:sp>
      <p:pic>
        <p:nvPicPr>
          <p:cNvPr id="4" name="Picture 3"/>
          <p:cNvPicPr>
            <a:picLocks noChangeAspect="1"/>
          </p:cNvPicPr>
          <p:nvPr/>
        </p:nvPicPr>
        <p:blipFill>
          <a:blip r:embed="rId3"/>
          <a:stretch>
            <a:fillRect/>
          </a:stretch>
        </p:blipFill>
        <p:spPr>
          <a:xfrm>
            <a:off x="1219199" y="1981200"/>
            <a:ext cx="6435777" cy="4267200"/>
          </a:xfrm>
          <a:prstGeom prst="rect">
            <a:avLst/>
          </a:prstGeom>
        </p:spPr>
      </p:pic>
    </p:spTree>
    <p:extLst>
      <p:ext uri="{BB962C8B-B14F-4D97-AF65-F5344CB8AC3E}">
        <p14:creationId xmlns:p14="http://schemas.microsoft.com/office/powerpoint/2010/main" val="25757069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278</TotalTime>
  <Words>1629</Words>
  <Application>Microsoft Macintosh PowerPoint</Application>
  <PresentationFormat>On-screen Show (4:3)</PresentationFormat>
  <Paragraphs>132</Paragraphs>
  <Slides>27</Slides>
  <Notes>17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Flow</vt:lpstr>
      <vt:lpstr>Pet Safety/Zoonotic Diseases</vt:lpstr>
      <vt:lpstr>Definitions</vt:lpstr>
      <vt:lpstr>Zoonoses </vt:lpstr>
      <vt:lpstr>PowerPoint Presentation</vt:lpstr>
      <vt:lpstr>Zoonoses: Animal Species</vt:lpstr>
      <vt:lpstr>PowerPoint Presentation</vt:lpstr>
      <vt:lpstr>Rabies </vt:lpstr>
      <vt:lpstr>Psittacosis (“Sit-a-co-sis”) </vt:lpstr>
      <vt:lpstr>Cat-Scratch Fever</vt:lpstr>
      <vt:lpstr>Salmonella</vt:lpstr>
      <vt:lpstr>Streptococcal </vt:lpstr>
      <vt:lpstr>Toxoplasmosis </vt:lpstr>
      <vt:lpstr>Safety Statistics</vt:lpstr>
      <vt:lpstr>Safety Statistics</vt:lpstr>
      <vt:lpstr>Skin Disease Caused By Fungus ……</vt:lpstr>
      <vt:lpstr>Ringworm</vt:lpstr>
      <vt:lpstr>PowerPoint Presentation</vt:lpstr>
      <vt:lpstr>Parasites</vt:lpstr>
      <vt:lpstr>Heartworm</vt:lpstr>
      <vt:lpstr>Roundworm</vt:lpstr>
      <vt:lpstr>Hookworm</vt:lpstr>
      <vt:lpstr>Flea</vt:lpstr>
      <vt:lpstr>Deer Tick</vt:lpstr>
      <vt:lpstr>Lyme Disease</vt:lpstr>
      <vt:lpstr>Tapeworms – Intermediate Host</vt:lpstr>
      <vt:lpstr>Echinococcus miltilocularis  Life Cycle </vt:lpstr>
      <vt:lpstr>Discussion Questions </vt:lpstr>
    </vt:vector>
  </TitlesOfParts>
  <Company>SDOB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raymadou</dc:creator>
  <cp:lastModifiedBy>Jamie Renier</cp:lastModifiedBy>
  <cp:revision>23</cp:revision>
  <cp:lastPrinted>2004-09-11T21:35:01Z</cp:lastPrinted>
  <dcterms:created xsi:type="dcterms:W3CDTF">2003-09-14T15:09:20Z</dcterms:created>
  <dcterms:modified xsi:type="dcterms:W3CDTF">2015-02-01T23:26:49Z</dcterms:modified>
</cp:coreProperties>
</file>