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17"/>
  </p:handoutMasterIdLst>
  <p:sldIdLst>
    <p:sldId id="256" r:id="rId2"/>
    <p:sldId id="271" r:id="rId3"/>
    <p:sldId id="270" r:id="rId4"/>
    <p:sldId id="272" r:id="rId5"/>
    <p:sldId id="261" r:id="rId6"/>
    <p:sldId id="262" r:id="rId7"/>
    <p:sldId id="273" r:id="rId8"/>
    <p:sldId id="263" r:id="rId9"/>
    <p:sldId id="274" r:id="rId10"/>
    <p:sldId id="275" r:id="rId11"/>
    <p:sldId id="276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9D26B17-0D65-4FB1-A2D0-4DF435EEA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2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95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49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79813-7CC6-4BCB-B308-0560AD3F3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1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56955-E324-43E1-AF3A-C2085A1AB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7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58718-A74E-4D90-911C-593427CE9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EB33D-83AF-4A26-BA92-5D1D42DE2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2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CB63C-CEA6-40D5-8BFD-1C95414B5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4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D28DB-560F-41D9-A265-0C1923D76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4501F-7612-4280-9BC8-0E234E788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0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E7132-E2B2-4368-BE57-FD8A67393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6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70052-137F-4996-875C-68852720F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3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B9688-93B4-49EA-AEBB-90ACCBFCA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35619-7548-4B3A-9BAF-114360C4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2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8435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6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7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8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39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0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1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2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3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4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5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6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7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8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49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0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1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2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3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4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5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6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7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8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59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60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61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62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63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64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65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66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67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68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469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7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7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7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7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3605994-CBA1-477F-BAC4-03C4DA372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Regulating Plant Growth </a:t>
            </a:r>
            <a:r>
              <a:rPr lang="en-US" sz="3600" dirty="0" smtClean="0"/>
              <a:t>Plant Hormones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Apical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Terminal bud grows, axillary/lateral buds do not grow</a:t>
            </a:r>
          </a:p>
          <a:p>
            <a:pPr>
              <a:defRPr/>
            </a:pPr>
            <a:r>
              <a:rPr lang="en-US" dirty="0" smtClean="0"/>
              <a:t>Controlled by ratio of Auxins to Cytokins</a:t>
            </a:r>
            <a:endParaRPr lang="en-US" dirty="0"/>
          </a:p>
        </p:txBody>
      </p:sp>
      <p:pic>
        <p:nvPicPr>
          <p:cNvPr id="12292" name="Picture 5" descr="http://www.cactus-art.biz/note-book/Dictionary/aaa_Dictionary_pictures/Apical_and_axillary_bu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76600"/>
            <a:ext cx="48418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Plant Tropisms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Phototropism</a:t>
            </a:r>
          </a:p>
          <a:p>
            <a:pPr lvl="1">
              <a:defRPr/>
            </a:pPr>
            <a:r>
              <a:rPr lang="en-US" dirty="0" smtClean="0"/>
              <a:t>Growing towards light</a:t>
            </a:r>
          </a:p>
          <a:p>
            <a:pPr lvl="1">
              <a:defRPr/>
            </a:pPr>
            <a:r>
              <a:rPr lang="en-US" dirty="0" smtClean="0"/>
              <a:t>Caused by </a:t>
            </a:r>
            <a:r>
              <a:rPr lang="en-US" dirty="0" err="1" smtClean="0"/>
              <a:t>auxins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Geotropism/</a:t>
            </a:r>
            <a:r>
              <a:rPr lang="en-US" dirty="0" err="1" smtClean="0"/>
              <a:t>Gravitropism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Growing towards gravity</a:t>
            </a:r>
          </a:p>
          <a:p>
            <a:pPr lvl="1">
              <a:defRPr/>
            </a:pPr>
            <a:r>
              <a:rPr lang="en-US" dirty="0" smtClean="0"/>
              <a:t>Caused by </a:t>
            </a:r>
            <a:r>
              <a:rPr lang="en-US" dirty="0" err="1" smtClean="0"/>
              <a:t>auxins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Lab Activities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Geranium Growth Lab</a:t>
            </a:r>
          </a:p>
          <a:p>
            <a:pPr lvl="1" eaLnBrk="1" hangingPunct="1">
              <a:defRPr/>
            </a:pPr>
            <a:r>
              <a:rPr lang="en-US" smtClean="0"/>
              <a:t>When the geraniums reach 4-5 inches tall, select 4 similar plants</a:t>
            </a:r>
          </a:p>
          <a:p>
            <a:pPr lvl="1" eaLnBrk="1" hangingPunct="1">
              <a:defRPr/>
            </a:pPr>
            <a:r>
              <a:rPr lang="en-US" smtClean="0"/>
              <a:t>On 2 plants remove the top 2 inches of the terminal bud (auxins) and leave the other 2 plants as is </a:t>
            </a:r>
          </a:p>
          <a:p>
            <a:pPr lvl="1" eaLnBrk="1" hangingPunct="1">
              <a:defRPr/>
            </a:pPr>
            <a:r>
              <a:rPr lang="en-US" smtClean="0"/>
              <a:t>Compare the growth for the next two months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Lab Activities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Geranium Rooting Lab (Auxin)</a:t>
            </a:r>
          </a:p>
          <a:p>
            <a:pPr lvl="1" eaLnBrk="1" hangingPunct="1">
              <a:defRPr/>
            </a:pPr>
            <a:r>
              <a:rPr lang="en-US" smtClean="0"/>
              <a:t>With all the cuttings taken from our geraniums treat half with a rooting hormone and leave the other half untreated</a:t>
            </a:r>
          </a:p>
          <a:p>
            <a:pPr lvl="1" eaLnBrk="1" hangingPunct="1">
              <a:defRPr/>
            </a:pPr>
            <a:r>
              <a:rPr lang="en-US" smtClean="0"/>
              <a:t>Every 7-10 days pull several cuttings and compare root development and 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Lab Activities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Fruit Ripening Lab (Ethylene)</a:t>
            </a:r>
          </a:p>
          <a:p>
            <a:pPr lvl="1" eaLnBrk="1" hangingPunct="1">
              <a:defRPr/>
            </a:pPr>
            <a:r>
              <a:rPr lang="en-US" dirty="0" smtClean="0"/>
              <a:t>Need 2 bananas, 2 pears, 2 apples (as unripe as possible) and 4 bigger containers to hold the fruit</a:t>
            </a:r>
          </a:p>
          <a:p>
            <a:pPr lvl="1" eaLnBrk="1" hangingPunct="1">
              <a:defRPr/>
            </a:pPr>
            <a:r>
              <a:rPr lang="en-US" dirty="0" smtClean="0"/>
              <a:t>In 1 container place a banana, pear, and apple</a:t>
            </a:r>
          </a:p>
          <a:p>
            <a:pPr lvl="1" eaLnBrk="1" hangingPunct="1">
              <a:defRPr/>
            </a:pPr>
            <a:r>
              <a:rPr lang="en-US" dirty="0" smtClean="0"/>
              <a:t>In the other 3 containers place 1 fruit in each</a:t>
            </a:r>
          </a:p>
          <a:p>
            <a:pPr lvl="1" eaLnBrk="1" hangingPunct="1">
              <a:defRPr/>
            </a:pPr>
            <a:r>
              <a:rPr lang="en-US" dirty="0" smtClean="0"/>
              <a:t>Evaluate ripeness every week for four weeks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Lab Activities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Plant Growth Regulator Paste Lab (Gibberellins)</a:t>
            </a:r>
          </a:p>
          <a:p>
            <a:pPr lvl="1" eaLnBrk="1" hangingPunct="1">
              <a:defRPr/>
            </a:pPr>
            <a:r>
              <a:rPr lang="en-US" sz="2400" dirty="0" smtClean="0"/>
              <a:t>Plant several pea seeds of both tall and dwarf varieties</a:t>
            </a:r>
          </a:p>
          <a:p>
            <a:pPr lvl="1" eaLnBrk="1" hangingPunct="1">
              <a:defRPr/>
            </a:pPr>
            <a:r>
              <a:rPr lang="en-US" sz="2400" dirty="0" smtClean="0"/>
              <a:t>When the seedlings about 1 inch tall, split each variety of seed into 3 groups. </a:t>
            </a:r>
            <a:r>
              <a:rPr lang="en-US" sz="2400" dirty="0" smtClean="0"/>
              <a:t>Treat </a:t>
            </a:r>
            <a:r>
              <a:rPr lang="en-US" sz="2400" dirty="0" smtClean="0"/>
              <a:t>1/3 of the seeds with B-Nine (Antagonist to Gibberellin), treat 1/3 with </a:t>
            </a:r>
            <a:r>
              <a:rPr lang="en-US" sz="2400" dirty="0" err="1" smtClean="0"/>
              <a:t>Gibberellic</a:t>
            </a:r>
            <a:r>
              <a:rPr lang="en-US" sz="2400" dirty="0" smtClean="0"/>
              <a:t> Acid and leave the remaining 1/3 as the control</a:t>
            </a:r>
          </a:p>
          <a:p>
            <a:pPr lvl="1" eaLnBrk="1" hangingPunct="1">
              <a:defRPr/>
            </a:pPr>
            <a:r>
              <a:rPr lang="en-US" sz="2400" dirty="0" smtClean="0"/>
              <a:t>Measure plant height daily for one week and compare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Plant Hormones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Naturally occurring compounds produced by the plant to accelerate or inhibit the rate of growth or maturation</a:t>
            </a:r>
          </a:p>
          <a:p>
            <a:pPr eaLnBrk="1" hangingPunct="1">
              <a:defRPr/>
            </a:pPr>
            <a:r>
              <a:rPr lang="en-US" dirty="0" smtClean="0"/>
              <a:t>Produced in minute quantities, but can have a large affect on growth</a:t>
            </a:r>
          </a:p>
          <a:p>
            <a:pPr eaLnBrk="1" hangingPunct="1">
              <a:defRPr/>
            </a:pPr>
            <a:r>
              <a:rPr lang="en-US" dirty="0" smtClean="0"/>
              <a:t>Can be synthesized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Plant Growth Regulators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Organic compounds, either natural or synthetic, that control one or more plant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Plant Hormone Uses In Ag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Promote rooting in cuttings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Thin flower blossoms allowing for larger fruit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Produce seedless fruits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Stimulate flower development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Increase cut flower life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Ripen fruit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Slow stem elongation creating a stronger stem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Control weed growth as herbicides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Genetically modifying plants to control weeds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Plant Hormones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Auxins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Growth promoting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Produced in apical meristem (young leaves and stems)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Promotes terminal bud growth and prevents </a:t>
            </a:r>
            <a:r>
              <a:rPr lang="en-US" dirty="0" smtClean="0"/>
              <a:t>axillary/lateral bud growth leading to apical dominance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Poinsettia and geranium growth affects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Stimulates rooting on cuttings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Very high levels act as an herbicide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Plant Hormones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Cytokinins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Growth promoting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Produced in root tips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Stimulates cell division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Stimulates axillary/lateral bud growth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Poinsettia and geranium growth affects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Plant 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Gibberellins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Growth promoting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Produced in young parts of a plant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Stimulates stem growth by inducing stem elongation and cell division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Promotes flower and fruit development</a:t>
            </a:r>
          </a:p>
        </p:txBody>
      </p:sp>
      <p:pic>
        <p:nvPicPr>
          <p:cNvPr id="9220" name="Picture 2" descr="http://t3.gstatic.com/images?q=tbn:ANd9GcSHk4d9CLbcbIJNkbRSfa9yzVt8aGYMkWuQUm7Goor2UEc97eK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343400"/>
            <a:ext cx="3733800" cy="250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Plant Hormones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Abscissic Acid</a:t>
            </a:r>
          </a:p>
          <a:p>
            <a:pPr lvl="1" eaLnBrk="1" hangingPunct="1">
              <a:defRPr/>
            </a:pPr>
            <a:r>
              <a:rPr lang="en-US" dirty="0" smtClean="0"/>
              <a:t>Growth inhibiting</a:t>
            </a:r>
          </a:p>
          <a:p>
            <a:pPr lvl="1" eaLnBrk="1" hangingPunct="1">
              <a:defRPr/>
            </a:pPr>
            <a:r>
              <a:rPr lang="en-US" dirty="0" smtClean="0"/>
              <a:t>Produced in leaves, stems, and unripe fruit</a:t>
            </a:r>
          </a:p>
          <a:p>
            <a:pPr lvl="1" eaLnBrk="1" hangingPunct="1">
              <a:defRPr/>
            </a:pPr>
            <a:r>
              <a:rPr lang="en-US" dirty="0" smtClean="0"/>
              <a:t>Causes stomas to close</a:t>
            </a:r>
          </a:p>
          <a:p>
            <a:pPr lvl="1" eaLnBrk="1" hangingPunct="1">
              <a:defRPr/>
            </a:pPr>
            <a:r>
              <a:rPr lang="en-US" dirty="0" smtClean="0"/>
              <a:t>Promotes plant and seed dormancy</a:t>
            </a:r>
          </a:p>
          <a:p>
            <a:pPr lvl="1" eaLnBrk="1" hangingPunct="1">
              <a:defRPr/>
            </a:pPr>
            <a:r>
              <a:rPr lang="en-US" dirty="0" smtClean="0"/>
              <a:t>Causes leaves to drop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Plant 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Ethylene</a:t>
            </a:r>
          </a:p>
          <a:p>
            <a:pPr lvl="1" eaLnBrk="1" hangingPunct="1">
              <a:defRPr/>
            </a:pPr>
            <a:r>
              <a:rPr lang="en-US" dirty="0" smtClean="0"/>
              <a:t>Growth inhibiting</a:t>
            </a:r>
          </a:p>
          <a:p>
            <a:pPr lvl="1" eaLnBrk="1" hangingPunct="1">
              <a:defRPr/>
            </a:pPr>
            <a:r>
              <a:rPr lang="en-US" dirty="0" smtClean="0"/>
              <a:t>Produced in ripe fruit</a:t>
            </a:r>
          </a:p>
          <a:p>
            <a:pPr lvl="1" eaLnBrk="1" hangingPunct="1">
              <a:defRPr/>
            </a:pPr>
            <a:r>
              <a:rPr lang="en-US" dirty="0" smtClean="0"/>
              <a:t>Promotes fruit ripening</a:t>
            </a:r>
          </a:p>
          <a:p>
            <a:pPr lvl="1" eaLnBrk="1" hangingPunct="1">
              <a:defRPr/>
            </a:pPr>
            <a:r>
              <a:rPr lang="en-US" dirty="0" smtClean="0"/>
              <a:t>Causes leaves, flowers, and fruits to drop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1268" name="Picture 2" descr="http://t3.gstatic.com/images?q=tbn:ANd9GcSCD0uC8tOpHf5jZF6DSp9Xu_mYiUkziikkZoD-oDA_blxWC-wn&amp;t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346575"/>
            <a:ext cx="335280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1423</TotalTime>
  <Words>498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Balance</vt:lpstr>
      <vt:lpstr>Regulating Plant Growth Plant Hormones</vt:lpstr>
      <vt:lpstr>Plant Hormones</vt:lpstr>
      <vt:lpstr>Plant Growth Regulators</vt:lpstr>
      <vt:lpstr>Plant Hormone Uses In Ag</vt:lpstr>
      <vt:lpstr>Plant Hormones</vt:lpstr>
      <vt:lpstr>Plant Hormones</vt:lpstr>
      <vt:lpstr>Plant Hormones</vt:lpstr>
      <vt:lpstr>Plant Hormones</vt:lpstr>
      <vt:lpstr>Plant Hormones</vt:lpstr>
      <vt:lpstr>Apical Dominance</vt:lpstr>
      <vt:lpstr>Plant Tropisms</vt:lpstr>
      <vt:lpstr>Lab Activities</vt:lpstr>
      <vt:lpstr>Lab Activities</vt:lpstr>
      <vt:lpstr>Lab Activities</vt:lpstr>
      <vt:lpstr>Lab Activities</vt:lpstr>
    </vt:vector>
  </TitlesOfParts>
  <Company>SDOB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Regulating Plant Growth</dc:title>
  <dc:creator>raymadou</dc:creator>
  <cp:lastModifiedBy>Doug Raymakers</cp:lastModifiedBy>
  <cp:revision>17</cp:revision>
  <dcterms:created xsi:type="dcterms:W3CDTF">2007-03-09T13:59:07Z</dcterms:created>
  <dcterms:modified xsi:type="dcterms:W3CDTF">2012-02-07T13:50:33Z</dcterms:modified>
</cp:coreProperties>
</file>