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0" d="100"/>
          <a:sy n="50" d="100"/>
        </p:scale>
        <p:origin x="-1267" y="-7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C068B4EF-616E-4728-A8CA-FE039B1067BB}" type="datetimeFigureOut">
              <a:rPr lang="en-US" smtClean="0"/>
              <a:t>12/11/2012</a:t>
            </a:fld>
            <a:endParaRPr lang="en-US"/>
          </a:p>
        </p:txBody>
      </p:sp>
      <p:sp>
        <p:nvSpPr>
          <p:cNvPr id="8" name="Slide Number Placeholder 7"/>
          <p:cNvSpPr>
            <a:spLocks noGrp="1"/>
          </p:cNvSpPr>
          <p:nvPr>
            <p:ph type="sldNum" sz="quarter" idx="11"/>
          </p:nvPr>
        </p:nvSpPr>
        <p:spPr/>
        <p:txBody>
          <a:bodyPr/>
          <a:lstStyle/>
          <a:p>
            <a:fld id="{A8F90C00-5FF4-418B-BF99-A255A044342D}"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068B4EF-616E-4728-A8CA-FE039B1067BB}" type="datetimeFigureOut">
              <a:rPr lang="en-US" smtClean="0"/>
              <a:t>12/11/2012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F90C00-5FF4-418B-BF99-A255A044342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068B4EF-616E-4728-A8CA-FE039B1067BB}" type="datetimeFigureOut">
              <a:rPr lang="en-US" smtClean="0"/>
              <a:t>12/11/2012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F90C00-5FF4-418B-BF99-A255A044342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14400"/>
          </a:xfrm>
        </p:spPr>
        <p:txBody>
          <a:bodyPr/>
          <a:lstStyle>
            <a:lvl1pPr>
              <a:defRPr sz="4400"/>
            </a:lvl1pPr>
          </a:lstStyle>
          <a:p>
            <a:r>
              <a:rPr lang="en-US" dirty="0" smtClean="0"/>
              <a:t>Click to edit Master title style</a:t>
            </a:r>
            <a:endParaRPr lang="en-US" dirty="0"/>
          </a:p>
        </p:txBody>
      </p:sp>
      <p:sp>
        <p:nvSpPr>
          <p:cNvPr id="3" name="Content Placeholder 2"/>
          <p:cNvSpPr>
            <a:spLocks noGrp="1"/>
          </p:cNvSpPr>
          <p:nvPr>
            <p:ph idx="1"/>
          </p:nvPr>
        </p:nvSpPr>
        <p:spPr>
          <a:xfrm>
            <a:off x="228600" y="1066800"/>
            <a:ext cx="8686800" cy="5486400"/>
          </a:xfrm>
        </p:spPr>
        <p:txBody>
          <a:bodyPr/>
          <a:lstStyle>
            <a:lvl1pPr>
              <a:defRPr b="1">
                <a:solidFill>
                  <a:schemeClr val="tx1"/>
                </a:solidFill>
              </a:defRPr>
            </a:lvl1pPr>
            <a:lvl2pPr>
              <a:defRPr sz="2400">
                <a:solidFill>
                  <a:schemeClr val="tx1"/>
                </a:solidFill>
              </a:defRPr>
            </a:lvl2pPr>
            <a:lvl3pPr>
              <a:defRPr sz="2400">
                <a:solidFill>
                  <a:schemeClr val="tx1"/>
                </a:solidFill>
              </a:defRPr>
            </a:lvl3pPr>
            <a:lvl4pPr>
              <a:defRPr sz="2400">
                <a:solidFill>
                  <a:schemeClr val="tx1"/>
                </a:solidFill>
              </a:defRPr>
            </a:lvl4pPr>
            <a:lvl5pPr>
              <a:defRPr sz="2400">
                <a:solidFill>
                  <a:schemeClr val="tx1"/>
                </a:solidFill>
              </a:defRPr>
            </a:lvl5pPr>
            <a:lvl6pPr>
              <a:defRPr/>
            </a:lvl6pPr>
            <a:lvl7pPr>
              <a:defRPr/>
            </a:lvl7pPr>
            <a:lvl8pPr>
              <a:defRPr/>
            </a:lvl8pPr>
            <a:lvl9pPr>
              <a:buFont typeface="Arial" pitchFamily="34" charset="0"/>
              <a:buChar cha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Date Placeholder 3"/>
          <p:cNvSpPr>
            <a:spLocks noGrp="1"/>
          </p:cNvSpPr>
          <p:nvPr>
            <p:ph type="dt" sz="half" idx="10"/>
          </p:nvPr>
        </p:nvSpPr>
        <p:spPr/>
        <p:txBody>
          <a:bodyPr/>
          <a:lstStyle/>
          <a:p>
            <a:fld id="{C068B4EF-616E-4728-A8CA-FE039B1067BB}" type="datetimeFigureOut">
              <a:rPr lang="en-US" smtClean="0"/>
              <a:t>12/11/2012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F90C00-5FF4-418B-BF99-A255A044342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068B4EF-616E-4728-A8CA-FE039B1067BB}" type="datetimeFigureOut">
              <a:rPr lang="en-US" smtClean="0"/>
              <a:t>12/11/2012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F90C00-5FF4-418B-BF99-A255A044342D}" type="slidenum">
              <a:rPr lang="en-US" smtClean="0"/>
              <a:t>‹#›</a:t>
            </a:fld>
            <a:endParaRPr lang="en-US"/>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C068B4EF-616E-4728-A8CA-FE039B1067BB}" type="datetimeFigureOut">
              <a:rPr lang="en-US" smtClean="0"/>
              <a:t>12/11/2012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F90C00-5FF4-418B-BF99-A255A044342D}" type="slidenum">
              <a:rPr lang="en-US" smtClean="0"/>
              <a:t>‹#›</a:t>
            </a:fld>
            <a:endParaRPr lang="en-US"/>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C068B4EF-616E-4728-A8CA-FE039B1067BB}" type="datetimeFigureOut">
              <a:rPr lang="en-US" smtClean="0"/>
              <a:t>12/11/2012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8F90C00-5FF4-418B-BF99-A255A044342D}" type="slidenum">
              <a:rPr lang="en-US" smtClean="0"/>
              <a:t>‹#›</a:t>
            </a:fld>
            <a:endParaRPr lang="en-US"/>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068B4EF-616E-4728-A8CA-FE039B1067BB}" type="datetimeFigureOut">
              <a:rPr lang="en-US" smtClean="0"/>
              <a:t>12/11/2012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8F90C00-5FF4-418B-BF99-A255A044342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68B4EF-616E-4728-A8CA-FE039B1067BB}" type="datetimeFigureOut">
              <a:rPr lang="en-US" smtClean="0"/>
              <a:t>12/11/2012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8F90C00-5FF4-418B-BF99-A255A044342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068B4EF-616E-4728-A8CA-FE039B1067BB}" type="datetimeFigureOut">
              <a:rPr lang="en-US" smtClean="0"/>
              <a:t>12/11/2012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F90C00-5FF4-418B-BF99-A255A044342D}"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068B4EF-616E-4728-A8CA-FE039B1067BB}" type="datetimeFigureOut">
              <a:rPr lang="en-US" smtClean="0"/>
              <a:t>12/11/2012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F90C00-5FF4-418B-BF99-A255A044342D}"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C068B4EF-616E-4728-A8CA-FE039B1067BB}" type="datetimeFigureOut">
              <a:rPr lang="en-US" smtClean="0"/>
              <a:t>12/11/2012</a:t>
            </a:fld>
            <a:endParaRPr lang="en-US"/>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A8F90C00-5FF4-418B-BF99-A255A044342D}" type="slidenum">
              <a:rPr lang="en-US" smtClean="0"/>
              <a:t>‹#›</a:t>
            </a:fld>
            <a:endParaRPr lang="en-US"/>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9.emf"/><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Pet Obesity</a:t>
            </a:r>
            <a:endParaRPr lang="en-US" dirty="0"/>
          </a:p>
        </p:txBody>
      </p:sp>
      <p:sp>
        <p:nvSpPr>
          <p:cNvPr id="3" name="Subtitle 2"/>
          <p:cNvSpPr>
            <a:spLocks noGrp="1"/>
          </p:cNvSpPr>
          <p:nvPr>
            <p:ph type="subTitle" idx="1"/>
          </p:nvPr>
        </p:nvSpPr>
        <p:spPr/>
        <p:txBody>
          <a:bodyPr>
            <a:normAutofit fontScale="92500"/>
          </a:bodyPr>
          <a:lstStyle/>
          <a:p>
            <a:r>
              <a:rPr lang="en-US" dirty="0" smtClean="0"/>
              <a:t>By C. Kohn, Waterford Agricultural Sciences</a:t>
            </a:r>
            <a:br>
              <a:rPr lang="en-US" dirty="0" smtClean="0"/>
            </a:br>
            <a:r>
              <a:rPr lang="en-US" sz="1400" dirty="0"/>
              <a:t>Based on “Pet Obesity is a Growing Concern” by Ann Falk, U. of Illinois, and “Nutritional Management of Weight”, Virginia Tech and U. of Maryland</a:t>
            </a:r>
          </a:p>
        </p:txBody>
      </p:sp>
    </p:spTree>
    <p:extLst>
      <p:ext uri="{BB962C8B-B14F-4D97-AF65-F5344CB8AC3E}">
        <p14:creationId xmlns:p14="http://schemas.microsoft.com/office/powerpoint/2010/main" val="36994073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BCS Scoring</a:t>
            </a:r>
            <a:endParaRPr lang="en-US" dirty="0"/>
          </a:p>
        </p:txBody>
      </p:sp>
      <p:sp>
        <p:nvSpPr>
          <p:cNvPr id="3" name="Content Placeholder 2"/>
          <p:cNvSpPr>
            <a:spLocks noGrp="1"/>
          </p:cNvSpPr>
          <p:nvPr>
            <p:ph idx="1"/>
          </p:nvPr>
        </p:nvSpPr>
        <p:spPr/>
        <p:txBody>
          <a:bodyPr/>
          <a:lstStyle/>
          <a:p>
            <a:r>
              <a:rPr lang="en-US" dirty="0"/>
              <a:t>Texas A &amp; M College of Veterinary Medicine has published a BCS Guide to assist in determining what a dog’s BCS would be on a 5 point scale.  </a:t>
            </a:r>
            <a:endParaRPr lang="en-US" dirty="0" smtClean="0"/>
          </a:p>
          <a:p>
            <a:pPr lvl="1"/>
            <a:r>
              <a:rPr lang="en-US" dirty="0" smtClean="0"/>
              <a:t>The </a:t>
            </a:r>
            <a:r>
              <a:rPr lang="en-US" dirty="0"/>
              <a:t>optimal ideal score is a 3.  </a:t>
            </a:r>
            <a:endParaRPr lang="en-US" dirty="0" smtClean="0"/>
          </a:p>
          <a:p>
            <a:pPr lvl="1"/>
            <a:r>
              <a:rPr lang="en-US" dirty="0" smtClean="0"/>
              <a:t>Each </a:t>
            </a:r>
            <a:r>
              <a:rPr lang="en-US" dirty="0"/>
              <a:t>point above or below a score of 3 indicates an animal that is 20% under- or overweight.  </a:t>
            </a:r>
            <a:r>
              <a:rPr lang="en-US" dirty="0" smtClean="0"/>
              <a:t/>
            </a:r>
            <a:br>
              <a:rPr lang="en-US" dirty="0" smtClean="0"/>
            </a:br>
            <a:endParaRPr lang="en-US" dirty="0" smtClean="0"/>
          </a:p>
          <a:p>
            <a:r>
              <a:rPr lang="en-US" dirty="0" smtClean="0"/>
              <a:t>Occasionally </a:t>
            </a:r>
            <a:r>
              <a:rPr lang="en-US" dirty="0"/>
              <a:t>a BCS scale will run from 1-9, with 5 as the optimal score and each point 10% from optimum.  </a:t>
            </a:r>
            <a:endParaRPr lang="en-US" dirty="0" smtClean="0"/>
          </a:p>
        </p:txBody>
      </p:sp>
      <p:pic>
        <p:nvPicPr>
          <p:cNvPr id="4" name="Picture 3"/>
          <p:cNvPicPr/>
          <p:nvPr/>
        </p:nvPicPr>
        <p:blipFill>
          <a:blip r:embed="rId2" cstate="print"/>
          <a:srcRect/>
          <a:stretch>
            <a:fillRect/>
          </a:stretch>
        </p:blipFill>
        <p:spPr bwMode="auto">
          <a:xfrm>
            <a:off x="946828" y="4823168"/>
            <a:ext cx="2088430" cy="1867484"/>
          </a:xfrm>
          <a:prstGeom prst="rect">
            <a:avLst/>
          </a:prstGeom>
          <a:noFill/>
          <a:ln w="9525">
            <a:noFill/>
            <a:miter lim="800000"/>
            <a:headEnd/>
            <a:tailEnd/>
          </a:ln>
        </p:spPr>
      </p:pic>
      <p:pic>
        <p:nvPicPr>
          <p:cNvPr id="5" name="Picture 4"/>
          <p:cNvPicPr/>
          <p:nvPr/>
        </p:nvPicPr>
        <p:blipFill>
          <a:blip r:embed="rId3" cstate="print"/>
          <a:srcRect/>
          <a:stretch>
            <a:fillRect/>
          </a:stretch>
        </p:blipFill>
        <p:spPr bwMode="auto">
          <a:xfrm>
            <a:off x="3578237" y="4717572"/>
            <a:ext cx="2198346" cy="1984062"/>
          </a:xfrm>
          <a:prstGeom prst="rect">
            <a:avLst/>
          </a:prstGeom>
          <a:noFill/>
          <a:ln w="9525">
            <a:noFill/>
            <a:miter lim="800000"/>
            <a:headEnd/>
            <a:tailEnd/>
          </a:ln>
        </p:spPr>
      </p:pic>
      <p:pic>
        <p:nvPicPr>
          <p:cNvPr id="6" name="Picture 5"/>
          <p:cNvPicPr/>
          <p:nvPr/>
        </p:nvPicPr>
        <p:blipFill rotWithShape="1">
          <a:blip r:embed="rId4" cstate="print"/>
          <a:srcRect l="4000" t="9274" r="12351" b="13501"/>
          <a:stretch/>
        </p:blipFill>
        <p:spPr bwMode="auto">
          <a:xfrm>
            <a:off x="6309360" y="4717572"/>
            <a:ext cx="2270760" cy="1984062"/>
          </a:xfrm>
          <a:prstGeom prst="rect">
            <a:avLst/>
          </a:prstGeom>
          <a:noFill/>
          <a:ln w="9525">
            <a:noFill/>
            <a:miter lim="800000"/>
            <a:headEnd/>
            <a:tailEnd/>
          </a:ln>
        </p:spPr>
      </p:pic>
      <p:sp>
        <p:nvSpPr>
          <p:cNvPr id="7" name="Rectangle 6"/>
          <p:cNvSpPr/>
          <p:nvPr/>
        </p:nvSpPr>
        <p:spPr>
          <a:xfrm>
            <a:off x="384163" y="5247938"/>
            <a:ext cx="530915"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1</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8" name="Rectangle 7"/>
          <p:cNvSpPr/>
          <p:nvPr/>
        </p:nvSpPr>
        <p:spPr>
          <a:xfrm>
            <a:off x="3047322" y="5295245"/>
            <a:ext cx="530916" cy="923330"/>
          </a:xfrm>
          <a:prstGeom prst="rect">
            <a:avLst/>
          </a:prstGeom>
          <a:noFill/>
        </p:spPr>
        <p:txBody>
          <a:bodyPr wrap="none" lIns="91440" tIns="45720" rIns="91440" bIns="45720">
            <a:spAutoFit/>
          </a:bodyPr>
          <a:lstStyle/>
          <a:p>
            <a:pPr algn="ctr"/>
            <a:r>
              <a:rPr lang="en-U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3</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9" name="Rectangle 8"/>
          <p:cNvSpPr/>
          <p:nvPr/>
        </p:nvSpPr>
        <p:spPr>
          <a:xfrm>
            <a:off x="6043902" y="5325070"/>
            <a:ext cx="530916"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5</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9487298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BCS Descriptions</a:t>
            </a:r>
            <a:endParaRPr lang="en-US" dirty="0"/>
          </a:p>
        </p:txBody>
      </p:sp>
      <p:sp>
        <p:nvSpPr>
          <p:cNvPr id="3" name="Content Placeholder 2"/>
          <p:cNvSpPr>
            <a:spLocks noGrp="1"/>
          </p:cNvSpPr>
          <p:nvPr>
            <p:ph idx="1"/>
          </p:nvPr>
        </p:nvSpPr>
        <p:spPr/>
        <p:txBody>
          <a:bodyPr>
            <a:normAutofit fontScale="92500"/>
          </a:bodyPr>
          <a:lstStyle/>
          <a:p>
            <a:r>
              <a:rPr lang="en-US" dirty="0"/>
              <a:t> 1. </a:t>
            </a:r>
            <a:r>
              <a:rPr lang="en-US" b="1" dirty="0"/>
              <a:t>Emaciated</a:t>
            </a:r>
            <a:r>
              <a:rPr lang="en-US" dirty="0"/>
              <a:t>: </a:t>
            </a:r>
            <a:r>
              <a:rPr lang="en-US" b="0" dirty="0"/>
              <a:t>Ribs and lumbar vertebrae obvious, pelvic bones and all other bony structures obvious and prominent. Tail base prominent and bony. Accentuated concave abdominal tuck Accentuated, severe hourglass shape to waist. No </a:t>
            </a:r>
            <a:r>
              <a:rPr lang="en-US" b="0" dirty="0" smtClean="0"/>
              <a:t>discernible </a:t>
            </a:r>
            <a:r>
              <a:rPr lang="en-US" b="0" dirty="0"/>
              <a:t>body fat.  Obvious loss of muscle mass. </a:t>
            </a:r>
            <a:r>
              <a:rPr lang="en-US" dirty="0" smtClean="0"/>
              <a:t/>
            </a:r>
            <a:br>
              <a:rPr lang="en-US" dirty="0" smtClean="0"/>
            </a:br>
            <a:endParaRPr lang="en-US" dirty="0"/>
          </a:p>
          <a:p>
            <a:r>
              <a:rPr lang="en-US" dirty="0"/>
              <a:t>2. </a:t>
            </a:r>
            <a:r>
              <a:rPr lang="en-US" b="1" dirty="0"/>
              <a:t>Thin</a:t>
            </a:r>
            <a:r>
              <a:rPr lang="en-US" dirty="0"/>
              <a:t>: </a:t>
            </a:r>
            <a:r>
              <a:rPr lang="en-US" b="0" dirty="0"/>
              <a:t>Ribs and lumbar vertebrae easily seen with no fat cover. Pelvic bones obvious. Tail base bony with little soft tissue. Marked concave abdominal tuck.  Marked hourglass shape to waist. </a:t>
            </a:r>
            <a:r>
              <a:rPr lang="en-US" dirty="0" smtClean="0"/>
              <a:t/>
            </a:r>
            <a:br>
              <a:rPr lang="en-US" dirty="0" smtClean="0"/>
            </a:br>
            <a:endParaRPr lang="en-US" dirty="0"/>
          </a:p>
          <a:p>
            <a:r>
              <a:rPr lang="en-US" dirty="0"/>
              <a:t>3. </a:t>
            </a:r>
            <a:r>
              <a:rPr lang="en-US" b="1" dirty="0"/>
              <a:t>Optimal</a:t>
            </a:r>
            <a:r>
              <a:rPr lang="en-US" dirty="0"/>
              <a:t>: </a:t>
            </a:r>
            <a:r>
              <a:rPr lang="en-US" b="0" dirty="0"/>
              <a:t>Ribs, lumbar vertebrae, pelvic bones and other bony structures easily palpable with slight fat cover. Tail base smooth with thin, soft tissue cover. Concave abdominal tuck. Smooth hourglass shape to waist. </a:t>
            </a:r>
          </a:p>
        </p:txBody>
      </p:sp>
    </p:spTree>
    <p:extLst>
      <p:ext uri="{BB962C8B-B14F-4D97-AF65-F5344CB8AC3E}">
        <p14:creationId xmlns:p14="http://schemas.microsoft.com/office/powerpoint/2010/main" val="2336721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BCS Descriptions</a:t>
            </a:r>
            <a:endParaRPr lang="en-US" dirty="0"/>
          </a:p>
        </p:txBody>
      </p:sp>
      <p:sp>
        <p:nvSpPr>
          <p:cNvPr id="3" name="Content Placeholder 2"/>
          <p:cNvSpPr>
            <a:spLocks noGrp="1"/>
          </p:cNvSpPr>
          <p:nvPr>
            <p:ph idx="1"/>
          </p:nvPr>
        </p:nvSpPr>
        <p:spPr/>
        <p:txBody>
          <a:bodyPr/>
          <a:lstStyle/>
          <a:p>
            <a:r>
              <a:rPr lang="en-US" dirty="0"/>
              <a:t>4. </a:t>
            </a:r>
            <a:r>
              <a:rPr lang="en-US" b="1" dirty="0"/>
              <a:t>Fat</a:t>
            </a:r>
            <a:r>
              <a:rPr lang="en-US" dirty="0"/>
              <a:t>: </a:t>
            </a:r>
            <a:r>
              <a:rPr lang="en-US" b="0" dirty="0"/>
              <a:t>Ribs and lumbar vertebrae are difficult to palpate.  Pelvic bones are palpable with moderate tissue cover.  Tail base has fat deposition with moderate soft tissue cover.  Concave tuck is decreased to absent.  Loss of hourglass shape to waist with back slightly broadened. </a:t>
            </a:r>
            <a:r>
              <a:rPr lang="en-US" dirty="0" smtClean="0"/>
              <a:t/>
            </a:r>
            <a:br>
              <a:rPr lang="en-US" dirty="0" smtClean="0"/>
            </a:br>
            <a:endParaRPr lang="en-US" dirty="0"/>
          </a:p>
          <a:p>
            <a:r>
              <a:rPr lang="en-US" dirty="0"/>
              <a:t>5. </a:t>
            </a:r>
            <a:r>
              <a:rPr lang="en-US" b="1" dirty="0"/>
              <a:t>Obese</a:t>
            </a:r>
            <a:r>
              <a:rPr lang="en-US" dirty="0"/>
              <a:t>: </a:t>
            </a:r>
            <a:r>
              <a:rPr lang="en-US" b="0" dirty="0"/>
              <a:t>Ribs and lumbar vertebrae are very difficult to impossible to palpate.  Pelvic bones are difficult to palpate with thick tissue cover.  Tail base is thickened from fat deposition with thick soft tissue cover.  Abdomen is convex with or without a pendulous ventral bulge.  Back is markedly broadened. </a:t>
            </a:r>
          </a:p>
          <a:p>
            <a:endParaRPr lang="en-US" dirty="0"/>
          </a:p>
        </p:txBody>
      </p:sp>
    </p:spTree>
    <p:extLst>
      <p:ext uri="{BB962C8B-B14F-4D97-AF65-F5344CB8AC3E}">
        <p14:creationId xmlns:p14="http://schemas.microsoft.com/office/powerpoint/2010/main" val="36082161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Treating Obesity</a:t>
            </a:r>
            <a:endParaRPr lang="en-US" dirty="0"/>
          </a:p>
        </p:txBody>
      </p:sp>
      <p:sp>
        <p:nvSpPr>
          <p:cNvPr id="3" name="Content Placeholder 2"/>
          <p:cNvSpPr>
            <a:spLocks noGrp="1"/>
          </p:cNvSpPr>
          <p:nvPr>
            <p:ph idx="1"/>
          </p:nvPr>
        </p:nvSpPr>
        <p:spPr/>
        <p:txBody>
          <a:bodyPr>
            <a:normAutofit lnSpcReduction="10000"/>
          </a:bodyPr>
          <a:lstStyle/>
          <a:p>
            <a:r>
              <a:rPr lang="en-US" dirty="0"/>
              <a:t>So what do you do if your dog is obese or overweight?  </a:t>
            </a:r>
            <a:endParaRPr lang="en-US" dirty="0" smtClean="0"/>
          </a:p>
          <a:p>
            <a:pPr lvl="1"/>
            <a:r>
              <a:rPr lang="en-US" dirty="0" smtClean="0"/>
              <a:t>The </a:t>
            </a:r>
            <a:r>
              <a:rPr lang="en-US" dirty="0"/>
              <a:t>first step is to contact your veterinarian.  A weight-loss program should never be started without the approval of a medical professional.  </a:t>
            </a:r>
            <a:endParaRPr lang="en-US" dirty="0" smtClean="0"/>
          </a:p>
          <a:p>
            <a:endParaRPr lang="en-US" dirty="0"/>
          </a:p>
          <a:p>
            <a:r>
              <a:rPr lang="en-US" dirty="0" smtClean="0"/>
              <a:t>A </a:t>
            </a:r>
            <a:r>
              <a:rPr lang="en-US" dirty="0"/>
              <a:t>weight-loss plan should accomplish two goals: </a:t>
            </a:r>
            <a:endParaRPr lang="en-US" dirty="0" smtClean="0"/>
          </a:p>
          <a:p>
            <a:pPr lvl="1"/>
            <a:r>
              <a:rPr lang="en-US" dirty="0" smtClean="0"/>
              <a:t>1</a:t>
            </a:r>
            <a:r>
              <a:rPr lang="en-US" dirty="0"/>
              <a:t>) steady, weight loss until a healthy weight is </a:t>
            </a:r>
            <a:r>
              <a:rPr lang="en-US" dirty="0" smtClean="0"/>
              <a:t>reached</a:t>
            </a:r>
            <a:endParaRPr lang="en-US" dirty="0"/>
          </a:p>
          <a:p>
            <a:pPr lvl="1"/>
            <a:r>
              <a:rPr lang="en-US" dirty="0" smtClean="0"/>
              <a:t>2) </a:t>
            </a:r>
            <a:r>
              <a:rPr lang="en-US" dirty="0"/>
              <a:t>sustained pet comfort and </a:t>
            </a:r>
            <a:r>
              <a:rPr lang="en-US" dirty="0" smtClean="0"/>
              <a:t/>
            </a:r>
            <a:br>
              <a:rPr lang="en-US" dirty="0" smtClean="0"/>
            </a:br>
            <a:r>
              <a:rPr lang="en-US" dirty="0" smtClean="0"/>
              <a:t>satisfaction</a:t>
            </a:r>
            <a:r>
              <a:rPr lang="en-US" dirty="0"/>
              <a:t>.  In other words, </a:t>
            </a:r>
            <a:r>
              <a:rPr lang="en-US" dirty="0" smtClean="0"/>
              <a:t/>
            </a:r>
            <a:br>
              <a:rPr lang="en-US" dirty="0" smtClean="0"/>
            </a:br>
            <a:r>
              <a:rPr lang="en-US" dirty="0" smtClean="0"/>
              <a:t>while </a:t>
            </a:r>
            <a:r>
              <a:rPr lang="en-US" dirty="0"/>
              <a:t>a pet should lose weight </a:t>
            </a:r>
            <a:r>
              <a:rPr lang="en-US" dirty="0" smtClean="0"/>
              <a:t/>
            </a:r>
            <a:br>
              <a:rPr lang="en-US" dirty="0" smtClean="0"/>
            </a:br>
            <a:r>
              <a:rPr lang="en-US" dirty="0" smtClean="0"/>
              <a:t>on </a:t>
            </a:r>
            <a:r>
              <a:rPr lang="en-US" dirty="0"/>
              <a:t>a well-managed plan, they </a:t>
            </a:r>
            <a:r>
              <a:rPr lang="en-US" dirty="0" smtClean="0"/>
              <a:t/>
            </a:r>
            <a:br>
              <a:rPr lang="en-US" dirty="0" smtClean="0"/>
            </a:br>
            <a:r>
              <a:rPr lang="en-US" dirty="0" smtClean="0"/>
              <a:t>should </a:t>
            </a:r>
            <a:r>
              <a:rPr lang="en-US" dirty="0"/>
              <a:t>also remain comfortable </a:t>
            </a:r>
            <a:r>
              <a:rPr lang="en-US" dirty="0" smtClean="0"/>
              <a:t/>
            </a:r>
            <a:br>
              <a:rPr lang="en-US" dirty="0" smtClean="0"/>
            </a:br>
            <a:r>
              <a:rPr lang="en-US" dirty="0" smtClean="0"/>
              <a:t>throughout </a:t>
            </a:r>
            <a:r>
              <a:rPr lang="en-US" dirty="0"/>
              <a:t>the process. </a:t>
            </a:r>
          </a:p>
          <a:p>
            <a:endParaRPr lang="en-US" dirty="0"/>
          </a:p>
        </p:txBody>
      </p:sp>
      <p:pic>
        <p:nvPicPr>
          <p:cNvPr id="6146" name="Picture 2" descr="C:\Users\99536\AppData\Local\Microsoft\Windows\Temporary Internet Files\Content.IE5\MKHK62O8\MP900448631[1].jpg"/>
          <p:cNvPicPr>
            <a:picLocks noChangeAspect="1" noChangeArrowheads="1"/>
          </p:cNvPicPr>
          <p:nvPr/>
        </p:nvPicPr>
        <p:blipFill rotWithShape="1">
          <a:blip r:embed="rId2">
            <a:extLst>
              <a:ext uri="{28A0092B-C50C-407E-A947-70E740481C1C}">
                <a14:useLocalDpi xmlns:a14="http://schemas.microsoft.com/office/drawing/2010/main" val="0"/>
              </a:ext>
            </a:extLst>
          </a:blip>
          <a:srcRect l="44333" t="5553" r="11834" b="25779"/>
          <a:stretch/>
        </p:blipFill>
        <p:spPr bwMode="auto">
          <a:xfrm>
            <a:off x="5943600" y="3779520"/>
            <a:ext cx="2623497"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78967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Rates of Weight loss</a:t>
            </a:r>
            <a:endParaRPr lang="en-US" dirty="0"/>
          </a:p>
        </p:txBody>
      </p:sp>
      <p:sp>
        <p:nvSpPr>
          <p:cNvPr id="3" name="Content Placeholder 2"/>
          <p:cNvSpPr>
            <a:spLocks noGrp="1"/>
          </p:cNvSpPr>
          <p:nvPr>
            <p:ph idx="1"/>
          </p:nvPr>
        </p:nvSpPr>
        <p:spPr/>
        <p:txBody>
          <a:bodyPr>
            <a:normAutofit fontScale="92500"/>
          </a:bodyPr>
          <a:lstStyle/>
          <a:p>
            <a:r>
              <a:rPr lang="en-US" dirty="0"/>
              <a:t>The Virginia-Maryland College of Veterinary Medicine recommends that pets lose no more than 2% of their body weight per week.  </a:t>
            </a:r>
            <a:endParaRPr lang="en-US" dirty="0" smtClean="0"/>
          </a:p>
          <a:p>
            <a:pPr lvl="1"/>
            <a:r>
              <a:rPr lang="en-US" dirty="0" smtClean="0"/>
              <a:t>Rates </a:t>
            </a:r>
            <a:r>
              <a:rPr lang="en-US" dirty="0"/>
              <a:t>above 2% can cause hunger, a slowed metabolism (making it harder to shed weight pound for pound), and lost muscle tissue.  </a:t>
            </a:r>
          </a:p>
          <a:p>
            <a:endParaRPr lang="en-US" dirty="0" smtClean="0"/>
          </a:p>
          <a:p>
            <a:r>
              <a:rPr lang="en-US" dirty="0"/>
              <a:t>The best evidence for veterinarian to use in a diagnosis and treatment is the current caloric intake of the animal.  </a:t>
            </a:r>
            <a:endParaRPr lang="en-US" dirty="0" smtClean="0"/>
          </a:p>
          <a:p>
            <a:pPr lvl="1"/>
            <a:r>
              <a:rPr lang="en-US" dirty="0" smtClean="0"/>
              <a:t>A </a:t>
            </a:r>
            <a:r>
              <a:rPr lang="en-US" dirty="0"/>
              <a:t>diet history consisting of an accurate list and amount of all types of food and treats a dog consumes is necessary for a veterinarian to make educated decisions that are in the best interests of the animal.  </a:t>
            </a:r>
            <a:endParaRPr lang="en-US" dirty="0" smtClean="0"/>
          </a:p>
          <a:p>
            <a:pPr lvl="1"/>
            <a:r>
              <a:rPr lang="en-US" dirty="0" smtClean="0"/>
              <a:t>Regular </a:t>
            </a:r>
            <a:r>
              <a:rPr lang="en-US" dirty="0"/>
              <a:t>weight-checks during the weight-loss period will be necessary to ensure a consistent result.   </a:t>
            </a:r>
          </a:p>
          <a:p>
            <a:endParaRPr lang="en-US" dirty="0"/>
          </a:p>
        </p:txBody>
      </p:sp>
    </p:spTree>
    <p:extLst>
      <p:ext uri="{BB962C8B-B14F-4D97-AF65-F5344CB8AC3E}">
        <p14:creationId xmlns:p14="http://schemas.microsoft.com/office/powerpoint/2010/main" val="34012712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Dog food for obesity</a:t>
            </a:r>
            <a:endParaRPr lang="en-US" dirty="0"/>
          </a:p>
        </p:txBody>
      </p:sp>
      <p:sp>
        <p:nvSpPr>
          <p:cNvPr id="3" name="Content Placeholder 2"/>
          <p:cNvSpPr>
            <a:spLocks noGrp="1"/>
          </p:cNvSpPr>
          <p:nvPr>
            <p:ph idx="1"/>
          </p:nvPr>
        </p:nvSpPr>
        <p:spPr/>
        <p:txBody>
          <a:bodyPr>
            <a:normAutofit fontScale="92500" lnSpcReduction="10000"/>
          </a:bodyPr>
          <a:lstStyle/>
          <a:p>
            <a:r>
              <a:rPr lang="en-US" dirty="0"/>
              <a:t>Because obesity is caused primarily by excess calories and not necessarily by the actual </a:t>
            </a:r>
            <a:r>
              <a:rPr lang="en-US" i="1" dirty="0"/>
              <a:t>volume</a:t>
            </a:r>
            <a:r>
              <a:rPr lang="en-US" dirty="0"/>
              <a:t> of the food consumed, veterinarians who place dogs on diets will often recommend a change in the dog’s food.  </a:t>
            </a:r>
            <a:endParaRPr lang="en-US" dirty="0" smtClean="0"/>
          </a:p>
          <a:p>
            <a:pPr lvl="1"/>
            <a:r>
              <a:rPr lang="en-US" dirty="0" smtClean="0"/>
              <a:t>The </a:t>
            </a:r>
            <a:r>
              <a:rPr lang="en-US" dirty="0"/>
              <a:t>top goal is for the dog to lose weight without feeling hunger.  </a:t>
            </a:r>
            <a:endParaRPr lang="en-US" dirty="0" smtClean="0"/>
          </a:p>
          <a:p>
            <a:pPr lvl="1"/>
            <a:endParaRPr lang="en-US" dirty="0"/>
          </a:p>
          <a:p>
            <a:r>
              <a:rPr lang="en-US" dirty="0" smtClean="0"/>
              <a:t>This </a:t>
            </a:r>
            <a:r>
              <a:rPr lang="en-US" dirty="0"/>
              <a:t>may mean switching to a less nutrient-dense food so that the dog can consume the same amount without the same number of calories.  </a:t>
            </a:r>
            <a:endParaRPr lang="en-US" dirty="0" smtClean="0"/>
          </a:p>
          <a:p>
            <a:pPr lvl="1"/>
            <a:r>
              <a:rPr lang="en-US" dirty="0" smtClean="0"/>
              <a:t>Most </a:t>
            </a:r>
            <a:r>
              <a:rPr lang="en-US" dirty="0"/>
              <a:t>veterinarians will chose a special </a:t>
            </a:r>
            <a:r>
              <a:rPr lang="en-US" dirty="0" smtClean="0"/>
              <a:t/>
            </a:r>
            <a:br>
              <a:rPr lang="en-US" dirty="0" smtClean="0"/>
            </a:br>
            <a:r>
              <a:rPr lang="en-US" dirty="0" smtClean="0"/>
              <a:t>low-calorie </a:t>
            </a:r>
            <a:r>
              <a:rPr lang="en-US" dirty="0"/>
              <a:t>dog food specifically </a:t>
            </a:r>
            <a:r>
              <a:rPr lang="en-US" dirty="0" smtClean="0"/>
              <a:t/>
            </a:r>
            <a:br>
              <a:rPr lang="en-US" dirty="0" smtClean="0"/>
            </a:br>
            <a:r>
              <a:rPr lang="en-US" dirty="0" smtClean="0"/>
              <a:t>designed for </a:t>
            </a:r>
            <a:r>
              <a:rPr lang="en-US" dirty="0"/>
              <a:t>weight loss.  </a:t>
            </a:r>
            <a:endParaRPr lang="en-US" dirty="0" smtClean="0"/>
          </a:p>
          <a:p>
            <a:pPr lvl="1"/>
            <a:r>
              <a:rPr lang="en-US" dirty="0" smtClean="0"/>
              <a:t>Switching </a:t>
            </a:r>
            <a:r>
              <a:rPr lang="en-US" dirty="0"/>
              <a:t>to this kind of </a:t>
            </a:r>
            <a:r>
              <a:rPr lang="en-US" dirty="0" smtClean="0"/>
              <a:t>low-calorie dog </a:t>
            </a:r>
            <a:br>
              <a:rPr lang="en-US" dirty="0" smtClean="0"/>
            </a:br>
            <a:r>
              <a:rPr lang="en-US" dirty="0" smtClean="0"/>
              <a:t>food </a:t>
            </a:r>
            <a:r>
              <a:rPr lang="en-US" dirty="0"/>
              <a:t>will enable the animal to </a:t>
            </a:r>
            <a:r>
              <a:rPr lang="en-US" dirty="0" smtClean="0"/>
              <a:t>consume </a:t>
            </a:r>
            <a:br>
              <a:rPr lang="en-US" dirty="0" smtClean="0"/>
            </a:br>
            <a:r>
              <a:rPr lang="en-US" dirty="0" smtClean="0"/>
              <a:t>the </a:t>
            </a:r>
            <a:r>
              <a:rPr lang="en-US" dirty="0"/>
              <a:t>same volume with fewer </a:t>
            </a:r>
            <a:r>
              <a:rPr lang="en-US" dirty="0" smtClean="0"/>
              <a:t>calories</a:t>
            </a:r>
            <a:r>
              <a:rPr lang="en-US" dirty="0"/>
              <a:t>.   </a:t>
            </a:r>
          </a:p>
          <a:p>
            <a:endParaRPr lang="en-US" dirty="0"/>
          </a:p>
        </p:txBody>
      </p:sp>
      <p:pic>
        <p:nvPicPr>
          <p:cNvPr id="7170" name="Picture 2" descr="C:\Users\99536\AppData\Local\Microsoft\Windows\Temporary Internet Files\Content.IE5\0HI367A0\MP900443847[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05600" y="4103886"/>
            <a:ext cx="1626870" cy="24302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63446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Low-calorie dog foods</a:t>
            </a:r>
            <a:endParaRPr lang="en-US" dirty="0"/>
          </a:p>
        </p:txBody>
      </p:sp>
      <p:sp>
        <p:nvSpPr>
          <p:cNvPr id="3" name="Content Placeholder 2"/>
          <p:cNvSpPr>
            <a:spLocks noGrp="1"/>
          </p:cNvSpPr>
          <p:nvPr>
            <p:ph idx="1"/>
          </p:nvPr>
        </p:nvSpPr>
        <p:spPr/>
        <p:txBody>
          <a:bodyPr/>
          <a:lstStyle/>
          <a:p>
            <a:r>
              <a:rPr lang="en-US" dirty="0"/>
              <a:t>Simply reducing a pet’s caloric intake without any special modifications or changes can put the animal at risk.  </a:t>
            </a:r>
            <a:endParaRPr lang="en-US" dirty="0" smtClean="0"/>
          </a:p>
          <a:p>
            <a:pPr lvl="1"/>
            <a:r>
              <a:rPr lang="en-US" dirty="0" smtClean="0"/>
              <a:t>Reducing </a:t>
            </a:r>
            <a:r>
              <a:rPr lang="en-US" dirty="0"/>
              <a:t>an animal’s intake by 30% can also reduce their nutrient intake by 30%, creating an increased likelihood of health disorders.  </a:t>
            </a:r>
            <a:endParaRPr lang="en-US" dirty="0" smtClean="0"/>
          </a:p>
          <a:p>
            <a:pPr lvl="1"/>
            <a:r>
              <a:rPr lang="en-US" dirty="0" smtClean="0"/>
              <a:t>This </a:t>
            </a:r>
            <a:r>
              <a:rPr lang="en-US" dirty="0"/>
              <a:t>makes specially-designed dog foods a necessity, even if it may come at a greater cost.   </a:t>
            </a:r>
          </a:p>
          <a:p>
            <a:endParaRPr lang="en-US" dirty="0" smtClean="0"/>
          </a:p>
          <a:p>
            <a:r>
              <a:rPr lang="en-US" dirty="0"/>
              <a:t>It is </a:t>
            </a:r>
            <a:r>
              <a:rPr lang="en-US" dirty="0" smtClean="0"/>
              <a:t>vital that </a:t>
            </a:r>
            <a:r>
              <a:rPr lang="en-US" dirty="0"/>
              <a:t>the low-calorie dog food have the same amount of essential amino acids, fats, vitamins, and minerals so that the dog does not experience a deficiency that could threaten their health.</a:t>
            </a:r>
          </a:p>
        </p:txBody>
      </p:sp>
    </p:spTree>
    <p:extLst>
      <p:ext uri="{BB962C8B-B14F-4D97-AF65-F5344CB8AC3E}">
        <p14:creationId xmlns:p14="http://schemas.microsoft.com/office/powerpoint/2010/main" val="21511791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Obesity and Treats</a:t>
            </a:r>
            <a:endParaRPr lang="en-US" dirty="0"/>
          </a:p>
        </p:txBody>
      </p:sp>
      <p:sp>
        <p:nvSpPr>
          <p:cNvPr id="3" name="Content Placeholder 2"/>
          <p:cNvSpPr>
            <a:spLocks noGrp="1"/>
          </p:cNvSpPr>
          <p:nvPr>
            <p:ph idx="1"/>
          </p:nvPr>
        </p:nvSpPr>
        <p:spPr/>
        <p:txBody>
          <a:bodyPr>
            <a:normAutofit fontScale="92500" lnSpcReduction="10000"/>
          </a:bodyPr>
          <a:lstStyle/>
          <a:p>
            <a:r>
              <a:rPr lang="en-US" dirty="0"/>
              <a:t>T</a:t>
            </a:r>
            <a:r>
              <a:rPr lang="en-US" dirty="0" smtClean="0"/>
              <a:t>reats </a:t>
            </a:r>
            <a:r>
              <a:rPr lang="en-US" dirty="0"/>
              <a:t>should not be eliminated from a dog’s </a:t>
            </a:r>
            <a:r>
              <a:rPr lang="en-US" dirty="0" smtClean="0"/>
              <a:t>diet if they are overweight or obese.  </a:t>
            </a:r>
          </a:p>
          <a:p>
            <a:pPr lvl="1"/>
            <a:r>
              <a:rPr lang="en-US" dirty="0" smtClean="0"/>
              <a:t>Treats </a:t>
            </a:r>
            <a:r>
              <a:rPr lang="en-US" dirty="0"/>
              <a:t>provide a pet with feedback and positive reinforcement, allowing them to feel as if they are an important part of your family.  </a:t>
            </a:r>
            <a:endParaRPr lang="en-US" dirty="0" smtClean="0"/>
          </a:p>
          <a:p>
            <a:pPr lvl="1"/>
            <a:r>
              <a:rPr lang="en-US" dirty="0" smtClean="0"/>
              <a:t>Treats </a:t>
            </a:r>
            <a:r>
              <a:rPr lang="en-US" dirty="0"/>
              <a:t>should never account for more than 10% of a dog’s daily caloric intake.  </a:t>
            </a:r>
            <a:endParaRPr lang="en-US" dirty="0" smtClean="0"/>
          </a:p>
          <a:p>
            <a:pPr lvl="1"/>
            <a:endParaRPr lang="en-US" dirty="0"/>
          </a:p>
          <a:p>
            <a:r>
              <a:rPr lang="en-US" dirty="0" smtClean="0"/>
              <a:t>Talk </a:t>
            </a:r>
            <a:r>
              <a:rPr lang="en-US" dirty="0"/>
              <a:t>with a veterinarian to determine exactly what kinds of treats should be used for positive reinforcement in dogs on a diet.  </a:t>
            </a:r>
            <a:endParaRPr lang="en-US" dirty="0" smtClean="0"/>
          </a:p>
          <a:p>
            <a:pPr lvl="1"/>
            <a:r>
              <a:rPr lang="en-US" dirty="0" smtClean="0"/>
              <a:t>For </a:t>
            </a:r>
            <a:r>
              <a:rPr lang="en-US" dirty="0"/>
              <a:t>example, 1 tablespoon of peanut butter has the same number of calories as 3 cups of air-popped popcorn without butter.  </a:t>
            </a:r>
            <a:endParaRPr lang="en-US" dirty="0" smtClean="0"/>
          </a:p>
          <a:p>
            <a:pPr lvl="1"/>
            <a:r>
              <a:rPr lang="en-US" dirty="0" smtClean="0"/>
              <a:t>Treats </a:t>
            </a:r>
            <a:r>
              <a:rPr lang="en-US" dirty="0"/>
              <a:t>should be carefully selected and given only to reinforce correct behavior in a dog.   </a:t>
            </a:r>
          </a:p>
          <a:p>
            <a:endParaRPr lang="en-US" dirty="0"/>
          </a:p>
        </p:txBody>
      </p:sp>
    </p:spTree>
    <p:extLst>
      <p:ext uri="{BB962C8B-B14F-4D97-AF65-F5344CB8AC3E}">
        <p14:creationId xmlns:p14="http://schemas.microsoft.com/office/powerpoint/2010/main" val="807464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a:t>
            </a:r>
            <a:endParaRPr lang="en-US" dirty="0"/>
          </a:p>
        </p:txBody>
      </p:sp>
      <p:sp>
        <p:nvSpPr>
          <p:cNvPr id="3" name="Content Placeholder 2"/>
          <p:cNvSpPr>
            <a:spLocks noGrp="1"/>
          </p:cNvSpPr>
          <p:nvPr>
            <p:ph idx="1"/>
          </p:nvPr>
        </p:nvSpPr>
        <p:spPr/>
        <p:txBody>
          <a:bodyPr>
            <a:normAutofit/>
          </a:bodyPr>
          <a:lstStyle/>
          <a:p>
            <a:r>
              <a:rPr lang="en-US" dirty="0"/>
              <a:t>M</a:t>
            </a:r>
            <a:r>
              <a:rPr lang="en-US" dirty="0" smtClean="0"/>
              <a:t>odifying </a:t>
            </a:r>
            <a:r>
              <a:rPr lang="en-US" dirty="0"/>
              <a:t>a dog’s diet is only half the battle in managing their weight or returning it to a proper level.  </a:t>
            </a:r>
            <a:endParaRPr lang="en-US" dirty="0" smtClean="0"/>
          </a:p>
          <a:p>
            <a:pPr lvl="1"/>
            <a:r>
              <a:rPr lang="en-US" dirty="0" smtClean="0"/>
              <a:t>Exercise </a:t>
            </a:r>
            <a:r>
              <a:rPr lang="en-US" dirty="0"/>
              <a:t>is the other half of this approach and is equally important.  </a:t>
            </a:r>
            <a:endParaRPr lang="en-US" dirty="0" smtClean="0"/>
          </a:p>
          <a:p>
            <a:pPr lvl="1"/>
            <a:endParaRPr lang="en-US" dirty="0"/>
          </a:p>
          <a:p>
            <a:r>
              <a:rPr lang="en-US" dirty="0" smtClean="0"/>
              <a:t>The </a:t>
            </a:r>
            <a:r>
              <a:rPr lang="en-US" dirty="0"/>
              <a:t>best overall exercise for your </a:t>
            </a:r>
            <a:r>
              <a:rPr lang="en-US" dirty="0" smtClean="0"/>
              <a:t/>
            </a:r>
            <a:br>
              <a:rPr lang="en-US" dirty="0" smtClean="0"/>
            </a:br>
            <a:r>
              <a:rPr lang="en-US" dirty="0" smtClean="0"/>
              <a:t>dog </a:t>
            </a:r>
            <a:r>
              <a:rPr lang="en-US" dirty="0"/>
              <a:t>is having them walk by your </a:t>
            </a:r>
            <a:r>
              <a:rPr lang="en-US" dirty="0" smtClean="0"/>
              <a:t/>
            </a:r>
            <a:br>
              <a:rPr lang="en-US" dirty="0" smtClean="0"/>
            </a:br>
            <a:r>
              <a:rPr lang="en-US" dirty="0" smtClean="0"/>
              <a:t>side </a:t>
            </a:r>
            <a:r>
              <a:rPr lang="en-US" dirty="0"/>
              <a:t>at a moderate pace.  </a:t>
            </a:r>
            <a:endParaRPr lang="en-US" dirty="0" smtClean="0"/>
          </a:p>
          <a:p>
            <a:pPr lvl="1"/>
            <a:r>
              <a:rPr lang="en-US" dirty="0" smtClean="0"/>
              <a:t>This </a:t>
            </a:r>
            <a:r>
              <a:rPr lang="en-US" dirty="0"/>
              <a:t>is also great exercise for you!  </a:t>
            </a:r>
            <a:endParaRPr lang="en-US" dirty="0" smtClean="0"/>
          </a:p>
          <a:p>
            <a:pPr lvl="1"/>
            <a:r>
              <a:rPr lang="en-US" dirty="0" smtClean="0"/>
              <a:t>Regular </a:t>
            </a:r>
            <a:r>
              <a:rPr lang="en-US" dirty="0"/>
              <a:t>exercise in both dogs and </a:t>
            </a:r>
            <a:r>
              <a:rPr lang="en-US" dirty="0" smtClean="0"/>
              <a:t/>
            </a:r>
            <a:br>
              <a:rPr lang="en-US" dirty="0" smtClean="0"/>
            </a:br>
            <a:r>
              <a:rPr lang="en-US" dirty="0" smtClean="0"/>
              <a:t>people </a:t>
            </a:r>
            <a:r>
              <a:rPr lang="en-US" dirty="0"/>
              <a:t>stimulates tissue and </a:t>
            </a:r>
            <a:r>
              <a:rPr lang="en-US" dirty="0" smtClean="0"/>
              <a:t/>
            </a:r>
            <a:br>
              <a:rPr lang="en-US" dirty="0" smtClean="0"/>
            </a:br>
            <a:r>
              <a:rPr lang="en-US" dirty="0" smtClean="0"/>
              <a:t>increases circulation</a:t>
            </a:r>
            <a:r>
              <a:rPr lang="en-US" dirty="0"/>
              <a:t>.  </a:t>
            </a:r>
            <a:endParaRPr lang="en-US" dirty="0" smtClean="0"/>
          </a:p>
          <a:p>
            <a:endParaRPr lang="en-US" dirty="0"/>
          </a:p>
        </p:txBody>
      </p:sp>
      <p:pic>
        <p:nvPicPr>
          <p:cNvPr id="8194" name="Picture 2" descr="C:\Users\99536\AppData\Local\Microsoft\Windows\Temporary Internet Files\Content.IE5\GA8Q5C6C\MP900442508[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37890" y="2667000"/>
            <a:ext cx="2525110" cy="40484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10722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Obesity &amp; Exercise</a:t>
            </a:r>
            <a:endParaRPr lang="en-US" dirty="0"/>
          </a:p>
        </p:txBody>
      </p:sp>
      <p:sp>
        <p:nvSpPr>
          <p:cNvPr id="3" name="Content Placeholder 2"/>
          <p:cNvSpPr>
            <a:spLocks noGrp="1"/>
          </p:cNvSpPr>
          <p:nvPr>
            <p:ph idx="1"/>
          </p:nvPr>
        </p:nvSpPr>
        <p:spPr/>
        <p:txBody>
          <a:bodyPr/>
          <a:lstStyle/>
          <a:p>
            <a:pPr marL="0" indent="-400050"/>
            <a:r>
              <a:rPr lang="en-US" dirty="0"/>
              <a:t>The additional flow of oxygen through a body </a:t>
            </a:r>
            <a:r>
              <a:rPr lang="en-US" dirty="0" smtClean="0"/>
              <a:t>as a result of exercise also works to remove toxins from the body.  </a:t>
            </a:r>
          </a:p>
          <a:p>
            <a:pPr marL="400050" lvl="1" indent="-400050"/>
            <a:r>
              <a:rPr lang="en-US" dirty="0" smtClean="0"/>
              <a:t>A </a:t>
            </a:r>
            <a:r>
              <a:rPr lang="en-US" dirty="0"/>
              <a:t>dog’s digestive tract will benefit from increased secretion of fluids, enabling better bowel movements.  </a:t>
            </a:r>
            <a:endParaRPr lang="en-US" dirty="0" smtClean="0"/>
          </a:p>
          <a:p>
            <a:pPr marL="400050" lvl="1" indent="-400050"/>
            <a:r>
              <a:rPr lang="en-US" dirty="0" smtClean="0"/>
              <a:t>Finally</a:t>
            </a:r>
            <a:r>
              <a:rPr lang="en-US" dirty="0"/>
              <a:t>, it can increase the bond between you and your pet, reducing their anxiety and increasing your enjoyment together.   </a:t>
            </a:r>
          </a:p>
          <a:p>
            <a:endParaRPr lang="en-US" b="0" dirty="0"/>
          </a:p>
        </p:txBody>
      </p:sp>
      <p:pic>
        <p:nvPicPr>
          <p:cNvPr id="9218" name="Picture 2" descr="C:\Users\99536\AppData\Local\Microsoft\Windows\Temporary Internet Files\Content.IE5\0HI367A0\MP900442318[1].jpg"/>
          <p:cNvPicPr>
            <a:picLocks noChangeAspect="1" noChangeArrowheads="1"/>
          </p:cNvPicPr>
          <p:nvPr/>
        </p:nvPicPr>
        <p:blipFill rotWithShape="1">
          <a:blip r:embed="rId2">
            <a:extLst>
              <a:ext uri="{28A0092B-C50C-407E-A947-70E740481C1C}">
                <a14:useLocalDpi xmlns:a14="http://schemas.microsoft.com/office/drawing/2010/main" val="0"/>
              </a:ext>
            </a:extLst>
          </a:blip>
          <a:srcRect t="20726"/>
          <a:stretch/>
        </p:blipFill>
        <p:spPr bwMode="auto">
          <a:xfrm>
            <a:off x="2895600" y="4343400"/>
            <a:ext cx="3581400" cy="20724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64900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Pet Obesity </a:t>
            </a:r>
            <a:endParaRPr lang="en-US" dirty="0"/>
          </a:p>
        </p:txBody>
      </p:sp>
      <p:sp>
        <p:nvSpPr>
          <p:cNvPr id="3" name="Content Placeholder 2"/>
          <p:cNvSpPr>
            <a:spLocks noGrp="1"/>
          </p:cNvSpPr>
          <p:nvPr>
            <p:ph idx="1"/>
          </p:nvPr>
        </p:nvSpPr>
        <p:spPr/>
        <p:txBody>
          <a:bodyPr/>
          <a:lstStyle/>
          <a:p>
            <a:r>
              <a:rPr lang="en-US" dirty="0" smtClean="0"/>
              <a:t>Pet obesity affects as many as 40% of dogs in the US</a:t>
            </a:r>
          </a:p>
          <a:p>
            <a:pPr lvl="1"/>
            <a:r>
              <a:rPr lang="en-US" dirty="0" smtClean="0"/>
              <a:t>While </a:t>
            </a:r>
            <a:r>
              <a:rPr lang="en-US" dirty="0"/>
              <a:t>pet obesity may seem like a minor problem, it can result in serious health implications for pets. </a:t>
            </a:r>
            <a:endParaRPr lang="en-US" dirty="0" smtClean="0"/>
          </a:p>
          <a:p>
            <a:endParaRPr lang="en-US" dirty="0"/>
          </a:p>
          <a:p>
            <a:r>
              <a:rPr lang="en-US" dirty="0"/>
              <a:t>Overweight pets are at greater risk for developing diabetes (the reduced or lost ability to regulate blood sugar levels), heart disease, respiratory disorders, and arthritis. </a:t>
            </a:r>
            <a:endParaRPr lang="en-US" dirty="0" smtClean="0"/>
          </a:p>
          <a:p>
            <a:pPr lvl="1"/>
            <a:r>
              <a:rPr lang="en-US" dirty="0" smtClean="0"/>
              <a:t>An </a:t>
            </a:r>
            <a:r>
              <a:rPr lang="en-US" dirty="0"/>
              <a:t>overweight pet is more </a:t>
            </a:r>
            <a:r>
              <a:rPr lang="en-US" dirty="0" smtClean="0"/>
              <a:t/>
            </a:r>
            <a:br>
              <a:rPr lang="en-US" dirty="0" smtClean="0"/>
            </a:br>
            <a:r>
              <a:rPr lang="en-US" dirty="0" smtClean="0"/>
              <a:t>susceptible to </a:t>
            </a:r>
            <a:r>
              <a:rPr lang="en-US" dirty="0"/>
              <a:t>hip disorders, </a:t>
            </a:r>
            <a:r>
              <a:rPr lang="en-US" dirty="0" smtClean="0"/>
              <a:t/>
            </a:r>
            <a:br>
              <a:rPr lang="en-US" dirty="0" smtClean="0"/>
            </a:br>
            <a:r>
              <a:rPr lang="en-US" dirty="0" smtClean="0"/>
              <a:t>back </a:t>
            </a:r>
            <a:r>
              <a:rPr lang="en-US" dirty="0"/>
              <a:t>problems, and </a:t>
            </a:r>
            <a:r>
              <a:rPr lang="en-US" dirty="0" smtClean="0"/>
              <a:t/>
            </a:r>
            <a:br>
              <a:rPr lang="en-US" dirty="0" smtClean="0"/>
            </a:br>
            <a:r>
              <a:rPr lang="en-US" dirty="0" smtClean="0"/>
              <a:t>hormonal </a:t>
            </a:r>
            <a:r>
              <a:rPr lang="en-US" dirty="0"/>
              <a:t>disorders.</a:t>
            </a:r>
          </a:p>
        </p:txBody>
      </p:sp>
      <p:pic>
        <p:nvPicPr>
          <p:cNvPr id="5122" name="Picture 2" descr="C:\Users\99536\AppData\Local\Microsoft\Windows\Temporary Internet Files\Content.IE5\CJJMPH1W\MP900422257[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5001" b="9583"/>
          <a:stretch/>
        </p:blipFill>
        <p:spPr bwMode="auto">
          <a:xfrm>
            <a:off x="5791200" y="3977640"/>
            <a:ext cx="2439590" cy="2758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88763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Starting an Exercise Program</a:t>
            </a:r>
            <a:endParaRPr lang="en-US" dirty="0"/>
          </a:p>
        </p:txBody>
      </p:sp>
      <p:sp>
        <p:nvSpPr>
          <p:cNvPr id="3" name="Content Placeholder 2"/>
          <p:cNvSpPr>
            <a:spLocks noGrp="1"/>
          </p:cNvSpPr>
          <p:nvPr>
            <p:ph idx="1"/>
          </p:nvPr>
        </p:nvSpPr>
        <p:spPr/>
        <p:txBody>
          <a:bodyPr/>
          <a:lstStyle/>
          <a:p>
            <a:r>
              <a:rPr lang="en-US" dirty="0" smtClean="0"/>
              <a:t>If </a:t>
            </a:r>
            <a:r>
              <a:rPr lang="en-US" dirty="0"/>
              <a:t>you are just starting an exercise program with a pet who has not recently exercised, you will want to start with short frequent walks and gradually increase their length.  </a:t>
            </a:r>
            <a:endParaRPr lang="en-US" dirty="0" smtClean="0"/>
          </a:p>
          <a:p>
            <a:pPr lvl="1"/>
            <a:r>
              <a:rPr lang="en-US" dirty="0" smtClean="0"/>
              <a:t>Research </a:t>
            </a:r>
            <a:r>
              <a:rPr lang="en-US" dirty="0"/>
              <a:t>has indicated that two 20-minute walks per day can help maintain a healthy weight in dogs.  </a:t>
            </a:r>
            <a:endParaRPr lang="en-US" dirty="0" smtClean="0"/>
          </a:p>
          <a:p>
            <a:pPr lvl="1"/>
            <a:r>
              <a:rPr lang="en-US" dirty="0" smtClean="0"/>
              <a:t>You </a:t>
            </a:r>
            <a:r>
              <a:rPr lang="en-US" dirty="0"/>
              <a:t>will need to make decisions </a:t>
            </a:r>
            <a:r>
              <a:rPr lang="en-US" dirty="0" smtClean="0"/>
              <a:t/>
            </a:r>
            <a:br>
              <a:rPr lang="en-US" dirty="0" smtClean="0"/>
            </a:br>
            <a:r>
              <a:rPr lang="en-US" dirty="0" smtClean="0"/>
              <a:t>on </a:t>
            </a:r>
            <a:r>
              <a:rPr lang="en-US" dirty="0"/>
              <a:t>what is appropriate for your </a:t>
            </a:r>
            <a:r>
              <a:rPr lang="en-US" dirty="0" smtClean="0"/>
              <a:t/>
            </a:r>
            <a:br>
              <a:rPr lang="en-US" dirty="0" smtClean="0"/>
            </a:br>
            <a:r>
              <a:rPr lang="en-US" dirty="0" smtClean="0"/>
              <a:t>animal </a:t>
            </a:r>
            <a:r>
              <a:rPr lang="en-US" dirty="0"/>
              <a:t>based on your pet’s abilities, </a:t>
            </a:r>
            <a:r>
              <a:rPr lang="en-US" dirty="0" smtClean="0"/>
              <a:t/>
            </a:r>
            <a:br>
              <a:rPr lang="en-US" dirty="0" smtClean="0"/>
            </a:br>
            <a:r>
              <a:rPr lang="en-US" dirty="0" smtClean="0"/>
              <a:t>a </a:t>
            </a:r>
            <a:r>
              <a:rPr lang="en-US" dirty="0"/>
              <a:t>veterinarian’s advice, and your </a:t>
            </a:r>
            <a:r>
              <a:rPr lang="en-US" dirty="0" smtClean="0"/>
              <a:t/>
            </a:r>
            <a:br>
              <a:rPr lang="en-US" dirty="0" smtClean="0"/>
            </a:br>
            <a:r>
              <a:rPr lang="en-US" dirty="0" smtClean="0"/>
              <a:t>own </a:t>
            </a:r>
            <a:r>
              <a:rPr lang="en-US" dirty="0"/>
              <a:t>personal schedule.   </a:t>
            </a:r>
          </a:p>
          <a:p>
            <a:endParaRPr lang="en-US" dirty="0"/>
          </a:p>
        </p:txBody>
      </p:sp>
      <p:pic>
        <p:nvPicPr>
          <p:cNvPr id="10243" name="Picture 3" descr="C:\Users\99536\AppData\Local\Microsoft\Windows\Temporary Internet Files\Content.IE5\GA8Q5C6C\MP900401855[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77000" y="3505200"/>
            <a:ext cx="2496312" cy="3121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38681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Psychology of Exercise</a:t>
            </a:r>
            <a:endParaRPr lang="en-US" dirty="0"/>
          </a:p>
        </p:txBody>
      </p:sp>
      <p:sp>
        <p:nvSpPr>
          <p:cNvPr id="3" name="Content Placeholder 2"/>
          <p:cNvSpPr>
            <a:spLocks noGrp="1"/>
          </p:cNvSpPr>
          <p:nvPr>
            <p:ph idx="1"/>
          </p:nvPr>
        </p:nvSpPr>
        <p:spPr/>
        <p:txBody>
          <a:bodyPr>
            <a:normAutofit fontScale="92500" lnSpcReduction="20000"/>
          </a:bodyPr>
          <a:lstStyle/>
          <a:p>
            <a:r>
              <a:rPr lang="en-US" dirty="0"/>
              <a:t>It is important that you make your walks with your dog a pleasant experience for both you and the animal.  </a:t>
            </a:r>
            <a:endParaRPr lang="en-US" dirty="0" smtClean="0"/>
          </a:p>
          <a:p>
            <a:pPr lvl="1"/>
            <a:r>
              <a:rPr lang="en-US" dirty="0" smtClean="0"/>
              <a:t>These </a:t>
            </a:r>
            <a:r>
              <a:rPr lang="en-US" dirty="0"/>
              <a:t>walks are as necessary for their physical health as well as their mental health.  </a:t>
            </a:r>
            <a:endParaRPr lang="en-US" dirty="0" smtClean="0"/>
          </a:p>
          <a:p>
            <a:pPr lvl="1"/>
            <a:endParaRPr lang="en-US" dirty="0" smtClean="0"/>
          </a:p>
          <a:p>
            <a:r>
              <a:rPr lang="en-US" dirty="0" smtClean="0"/>
              <a:t>Dogs </a:t>
            </a:r>
            <a:r>
              <a:rPr lang="en-US" dirty="0"/>
              <a:t>have adapted a keen ability to sense human emotion due to 10,000 years of domesticated breeding.  </a:t>
            </a:r>
            <a:endParaRPr lang="en-US" dirty="0" smtClean="0"/>
          </a:p>
          <a:p>
            <a:pPr lvl="1"/>
            <a:r>
              <a:rPr lang="en-US" dirty="0" smtClean="0"/>
              <a:t>A </a:t>
            </a:r>
            <a:r>
              <a:rPr lang="en-US" dirty="0"/>
              <a:t>dog will be able to sense if you are rushing to finish, or if you dread this time as just another chore.  </a:t>
            </a:r>
            <a:r>
              <a:rPr lang="en-US" dirty="0" smtClean="0"/>
              <a:t/>
            </a:r>
            <a:br>
              <a:rPr lang="en-US" dirty="0" smtClean="0"/>
            </a:br>
            <a:endParaRPr lang="en-US" dirty="0" smtClean="0"/>
          </a:p>
          <a:p>
            <a:r>
              <a:rPr lang="en-US" dirty="0" smtClean="0"/>
              <a:t>It </a:t>
            </a:r>
            <a:r>
              <a:rPr lang="en-US" dirty="0"/>
              <a:t>is important for both the health of the dog as well as your relationship that you find ways to enjoy your time together and build your bond with your animal.  </a:t>
            </a:r>
            <a:endParaRPr lang="en-US" dirty="0" smtClean="0"/>
          </a:p>
          <a:p>
            <a:pPr lvl="1"/>
            <a:r>
              <a:rPr lang="en-US" dirty="0" smtClean="0"/>
              <a:t>Walking </a:t>
            </a:r>
            <a:r>
              <a:rPr lang="en-US" dirty="0"/>
              <a:t>through new neighborhoods, adding a ball or Frisbee to the routine, or simply exploring a park or woods will improve your dog’s physical </a:t>
            </a:r>
            <a:r>
              <a:rPr lang="en-US" dirty="0" smtClean="0"/>
              <a:t>well-being </a:t>
            </a:r>
            <a:r>
              <a:rPr lang="en-US" dirty="0"/>
              <a:t>as well as their emotional and mental </a:t>
            </a:r>
            <a:r>
              <a:rPr lang="en-US" dirty="0" smtClean="0"/>
              <a:t>health.</a:t>
            </a:r>
            <a:endParaRPr lang="en-US" dirty="0"/>
          </a:p>
          <a:p>
            <a:endParaRPr lang="en-US" dirty="0"/>
          </a:p>
        </p:txBody>
      </p:sp>
    </p:spTree>
    <p:extLst>
      <p:ext uri="{BB962C8B-B14F-4D97-AF65-F5344CB8AC3E}">
        <p14:creationId xmlns:p14="http://schemas.microsoft.com/office/powerpoint/2010/main" val="466550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Prevention</a:t>
            </a:r>
            <a:endParaRPr lang="en-US" dirty="0"/>
          </a:p>
        </p:txBody>
      </p:sp>
      <p:sp>
        <p:nvSpPr>
          <p:cNvPr id="3" name="Content Placeholder 2"/>
          <p:cNvSpPr>
            <a:spLocks noGrp="1"/>
          </p:cNvSpPr>
          <p:nvPr>
            <p:ph idx="1"/>
          </p:nvPr>
        </p:nvSpPr>
        <p:spPr/>
        <p:txBody>
          <a:bodyPr>
            <a:normAutofit fontScale="92500" lnSpcReduction="10000"/>
          </a:bodyPr>
          <a:lstStyle/>
          <a:p>
            <a:r>
              <a:rPr lang="en-US" dirty="0"/>
              <a:t>P</a:t>
            </a:r>
            <a:r>
              <a:rPr lang="en-US" dirty="0" smtClean="0"/>
              <a:t>revention </a:t>
            </a:r>
            <a:r>
              <a:rPr lang="en-US" dirty="0"/>
              <a:t>is the best way to address pet obesity.  </a:t>
            </a:r>
            <a:endParaRPr lang="en-US" dirty="0" smtClean="0"/>
          </a:p>
          <a:p>
            <a:pPr lvl="1"/>
            <a:r>
              <a:rPr lang="en-US" dirty="0"/>
              <a:t>Keeping animals at a healthy weight is a much easier and much cheaper alternative. </a:t>
            </a:r>
            <a:endParaRPr lang="en-US" dirty="0" smtClean="0"/>
          </a:p>
          <a:p>
            <a:pPr lvl="1"/>
            <a:r>
              <a:rPr lang="en-US" dirty="0" smtClean="0"/>
              <a:t>An </a:t>
            </a:r>
            <a:r>
              <a:rPr lang="en-US" dirty="0"/>
              <a:t>animal that develops arthritis </a:t>
            </a:r>
            <a:r>
              <a:rPr lang="en-US" dirty="0" smtClean="0"/>
              <a:t>or diabetes due </a:t>
            </a:r>
            <a:r>
              <a:rPr lang="en-US" dirty="0"/>
              <a:t>to obesity will struggle much more to reach a healthy weight.  </a:t>
            </a:r>
            <a:endParaRPr lang="en-US" dirty="0" smtClean="0"/>
          </a:p>
          <a:p>
            <a:pPr marL="457200" lvl="1" indent="0">
              <a:buNone/>
            </a:pPr>
            <a:endParaRPr lang="en-US" dirty="0" smtClean="0"/>
          </a:p>
          <a:p>
            <a:r>
              <a:rPr lang="en-US" dirty="0" smtClean="0"/>
              <a:t>Regardless </a:t>
            </a:r>
            <a:r>
              <a:rPr lang="en-US" dirty="0"/>
              <a:t>of the condition of your animal, you should monitor their BCS routinely, adjust their food accordingly, and regularly consult your vet with checkups and examinations.  </a:t>
            </a:r>
            <a:endParaRPr lang="en-US" dirty="0" smtClean="0"/>
          </a:p>
          <a:p>
            <a:pPr lvl="1"/>
            <a:r>
              <a:rPr lang="en-US" dirty="0" smtClean="0"/>
              <a:t>Always </a:t>
            </a:r>
            <a:r>
              <a:rPr lang="en-US" dirty="0"/>
              <a:t>remember that obesity can be a sign of problems other than excessive caloric intake, and regular checks of an animal’s BCS can help catch problems that are unrelated to digestion, including glandular disorders and injuries. </a:t>
            </a:r>
          </a:p>
        </p:txBody>
      </p:sp>
    </p:spTree>
    <p:extLst>
      <p:ext uri="{BB962C8B-B14F-4D97-AF65-F5344CB8AC3E}">
        <p14:creationId xmlns:p14="http://schemas.microsoft.com/office/powerpoint/2010/main" val="30450485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Cost of Obesity</a:t>
            </a:r>
            <a:endParaRPr lang="en-US" dirty="0"/>
          </a:p>
        </p:txBody>
      </p:sp>
      <p:sp>
        <p:nvSpPr>
          <p:cNvPr id="3" name="Content Placeholder 2"/>
          <p:cNvSpPr>
            <a:spLocks noGrp="1"/>
          </p:cNvSpPr>
          <p:nvPr>
            <p:ph idx="1"/>
          </p:nvPr>
        </p:nvSpPr>
        <p:spPr/>
        <p:txBody>
          <a:bodyPr>
            <a:normAutofit lnSpcReduction="10000"/>
          </a:bodyPr>
          <a:lstStyle/>
          <a:p>
            <a:r>
              <a:rPr lang="en-US" dirty="0"/>
              <a:t>A</a:t>
            </a:r>
            <a:r>
              <a:rPr lang="en-US" dirty="0" smtClean="0"/>
              <a:t> </a:t>
            </a:r>
            <a:r>
              <a:rPr lang="en-US" dirty="0"/>
              <a:t>lean pet is expected to live up to 2 years longer on average than an obese </a:t>
            </a:r>
            <a:r>
              <a:rPr lang="en-US" dirty="0" smtClean="0"/>
              <a:t>pet.</a:t>
            </a:r>
          </a:p>
          <a:p>
            <a:pPr lvl="1"/>
            <a:r>
              <a:rPr lang="en-US" dirty="0" smtClean="0"/>
              <a:t>Because animals at a healthier weight are less likely to have chronic disease, they are more likely to live longer.</a:t>
            </a:r>
          </a:p>
          <a:p>
            <a:endParaRPr lang="en-US" dirty="0"/>
          </a:p>
          <a:p>
            <a:r>
              <a:rPr lang="en-US" dirty="0" smtClean="0"/>
              <a:t>A </a:t>
            </a:r>
            <a:r>
              <a:rPr lang="en-US" dirty="0"/>
              <a:t>pet with a healthy weight will be likely to have fewer expenses for their owner.  </a:t>
            </a:r>
            <a:endParaRPr lang="en-US" dirty="0" smtClean="0"/>
          </a:p>
          <a:p>
            <a:pPr lvl="1"/>
            <a:r>
              <a:rPr lang="en-US" dirty="0" smtClean="0"/>
              <a:t>A pet with less disease has fewer expensive treatments and trips to a vet. </a:t>
            </a:r>
          </a:p>
          <a:p>
            <a:endParaRPr lang="en-US" dirty="0"/>
          </a:p>
          <a:p>
            <a:r>
              <a:rPr lang="en-US" dirty="0" smtClean="0"/>
              <a:t>Simply </a:t>
            </a:r>
            <a:r>
              <a:rPr lang="en-US" dirty="0"/>
              <a:t>put, an animal at a healthy </a:t>
            </a:r>
            <a:r>
              <a:rPr lang="en-US" dirty="0" smtClean="0"/>
              <a:t/>
            </a:r>
            <a:br>
              <a:rPr lang="en-US" dirty="0" smtClean="0"/>
            </a:br>
            <a:r>
              <a:rPr lang="en-US" dirty="0" smtClean="0"/>
              <a:t>weight </a:t>
            </a:r>
            <a:r>
              <a:rPr lang="en-US" dirty="0"/>
              <a:t>will be happier, stronger, </a:t>
            </a:r>
            <a:r>
              <a:rPr lang="en-US" dirty="0" smtClean="0"/>
              <a:t/>
            </a:r>
            <a:br>
              <a:rPr lang="en-US" dirty="0" smtClean="0"/>
            </a:br>
            <a:r>
              <a:rPr lang="en-US" dirty="0" smtClean="0"/>
              <a:t>live </a:t>
            </a:r>
            <a:r>
              <a:rPr lang="en-US" dirty="0"/>
              <a:t>longer, and be less expensive </a:t>
            </a:r>
            <a:r>
              <a:rPr lang="en-US" dirty="0" smtClean="0"/>
              <a:t/>
            </a:r>
            <a:br>
              <a:rPr lang="en-US" dirty="0" smtClean="0"/>
            </a:br>
            <a:r>
              <a:rPr lang="en-US" dirty="0" smtClean="0"/>
              <a:t>to </a:t>
            </a:r>
            <a:r>
              <a:rPr lang="en-US" dirty="0"/>
              <a:t>care for.  </a:t>
            </a:r>
          </a:p>
          <a:p>
            <a:endParaRPr lang="en-US" dirty="0"/>
          </a:p>
        </p:txBody>
      </p:sp>
      <p:pic>
        <p:nvPicPr>
          <p:cNvPr id="1026" name="Picture 2" descr="C:\Users\99536\AppData\Local\Microsoft\Windows\Temporary Internet Files\Content.IE5\MKHK62O8\MM900318142[1].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4779373"/>
            <a:ext cx="2057400" cy="16900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36071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Causes of Obesity </a:t>
            </a:r>
            <a:endParaRPr lang="en-US" dirty="0"/>
          </a:p>
        </p:txBody>
      </p:sp>
      <p:sp>
        <p:nvSpPr>
          <p:cNvPr id="3" name="Content Placeholder 2"/>
          <p:cNvSpPr>
            <a:spLocks noGrp="1"/>
          </p:cNvSpPr>
          <p:nvPr>
            <p:ph idx="1"/>
          </p:nvPr>
        </p:nvSpPr>
        <p:spPr/>
        <p:txBody>
          <a:bodyPr>
            <a:normAutofit lnSpcReduction="10000"/>
          </a:bodyPr>
          <a:lstStyle/>
          <a:p>
            <a:r>
              <a:rPr lang="en-US" dirty="0"/>
              <a:t>Obesity occurs only when the consumption of calories exceeds the use of calories.  </a:t>
            </a:r>
            <a:endParaRPr lang="en-US" dirty="0" smtClean="0"/>
          </a:p>
          <a:p>
            <a:pPr lvl="1"/>
            <a:r>
              <a:rPr lang="en-US" dirty="0" smtClean="0"/>
              <a:t>In </a:t>
            </a:r>
            <a:r>
              <a:rPr lang="en-US" dirty="0"/>
              <a:t>other words, when a pet eats more than they burn off, the excess calories will be stored as fat.  </a:t>
            </a:r>
            <a:endParaRPr lang="en-US" dirty="0" smtClean="0"/>
          </a:p>
          <a:p>
            <a:pPr lvl="1"/>
            <a:r>
              <a:rPr lang="en-US" dirty="0" smtClean="0"/>
              <a:t>This </a:t>
            </a:r>
            <a:r>
              <a:rPr lang="en-US" dirty="0"/>
              <a:t>does not require an excessive amount of calories to cause obesity.  </a:t>
            </a:r>
            <a:endParaRPr lang="en-US" dirty="0" smtClean="0"/>
          </a:p>
          <a:p>
            <a:endParaRPr lang="en-US" dirty="0"/>
          </a:p>
          <a:p>
            <a:r>
              <a:rPr lang="en-US" dirty="0" smtClean="0"/>
              <a:t>An </a:t>
            </a:r>
            <a:r>
              <a:rPr lang="en-US" dirty="0"/>
              <a:t>extra small treat or a bowl filled a little too full each day will have consequences that will accumulate over time. </a:t>
            </a:r>
            <a:endParaRPr lang="en-US" dirty="0" smtClean="0"/>
          </a:p>
          <a:p>
            <a:pPr lvl="1"/>
            <a:r>
              <a:rPr lang="en-US" dirty="0" smtClean="0"/>
              <a:t>Obesity typically occurs from </a:t>
            </a:r>
            <a:br>
              <a:rPr lang="en-US" dirty="0" smtClean="0"/>
            </a:br>
            <a:r>
              <a:rPr lang="en-US" dirty="0" smtClean="0"/>
              <a:t>slightly overfeeding over long </a:t>
            </a:r>
            <a:br>
              <a:rPr lang="en-US" dirty="0" smtClean="0"/>
            </a:br>
            <a:r>
              <a:rPr lang="en-US" dirty="0" smtClean="0"/>
              <a:t>periods of time.  </a:t>
            </a:r>
          </a:p>
          <a:p>
            <a:pPr lvl="1"/>
            <a:r>
              <a:rPr lang="en-US" dirty="0" smtClean="0"/>
              <a:t>This can make the causes of obesity </a:t>
            </a:r>
            <a:br>
              <a:rPr lang="en-US" dirty="0" smtClean="0"/>
            </a:br>
            <a:r>
              <a:rPr lang="en-US" dirty="0" smtClean="0"/>
              <a:t>harder to spot.</a:t>
            </a:r>
            <a:endParaRPr lang="en-US" dirty="0"/>
          </a:p>
        </p:txBody>
      </p:sp>
      <p:pic>
        <p:nvPicPr>
          <p:cNvPr id="2050" name="Picture 2" descr="C:\Users\99536\AppData\Local\Microsoft\Windows\Temporary Internet Files\Content.IE5\CJJMPH1W\MM900283664[1].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705600" y="4800600"/>
            <a:ext cx="2032000" cy="1706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07131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Modern Day Pets</a:t>
            </a:r>
            <a:endParaRPr lang="en-US" dirty="0"/>
          </a:p>
        </p:txBody>
      </p:sp>
      <p:sp>
        <p:nvSpPr>
          <p:cNvPr id="3" name="Content Placeholder 2"/>
          <p:cNvSpPr>
            <a:spLocks noGrp="1"/>
          </p:cNvSpPr>
          <p:nvPr>
            <p:ph idx="1"/>
          </p:nvPr>
        </p:nvSpPr>
        <p:spPr>
          <a:xfrm>
            <a:off x="304800" y="1109478"/>
            <a:ext cx="8686800" cy="5486400"/>
          </a:xfrm>
        </p:spPr>
        <p:txBody>
          <a:bodyPr/>
          <a:lstStyle/>
          <a:p>
            <a:r>
              <a:rPr lang="en-US" dirty="0"/>
              <a:t>Over-caring owners, in combination with an inactive lifestyle, have resulted in a huge problem.  </a:t>
            </a:r>
            <a:endParaRPr lang="en-US" dirty="0" smtClean="0"/>
          </a:p>
          <a:p>
            <a:endParaRPr lang="en-US" dirty="0"/>
          </a:p>
          <a:p>
            <a:r>
              <a:rPr lang="en-US" dirty="0" smtClean="0"/>
              <a:t>Pets </a:t>
            </a:r>
            <a:r>
              <a:rPr lang="en-US" dirty="0"/>
              <a:t>on average are simply receiving more calories than in previous years while getting fewer opportunities to burn off the same amount of weight.  </a:t>
            </a:r>
            <a:endParaRPr lang="en-US" dirty="0" smtClean="0"/>
          </a:p>
          <a:p>
            <a:endParaRPr lang="en-US" dirty="0"/>
          </a:p>
          <a:p>
            <a:r>
              <a:rPr lang="en-US" dirty="0" smtClean="0"/>
              <a:t>The result of too many calories and too </a:t>
            </a:r>
            <a:br>
              <a:rPr lang="en-US" dirty="0" smtClean="0"/>
            </a:br>
            <a:r>
              <a:rPr lang="en-US" dirty="0" smtClean="0"/>
              <a:t>little activity is a higher risk for chronic </a:t>
            </a:r>
            <a:br>
              <a:rPr lang="en-US" dirty="0" smtClean="0"/>
            </a:br>
            <a:r>
              <a:rPr lang="en-US" dirty="0" smtClean="0"/>
              <a:t>disease, higher veterinary bills, and a </a:t>
            </a:r>
            <a:br>
              <a:rPr lang="en-US" dirty="0" smtClean="0"/>
            </a:br>
            <a:r>
              <a:rPr lang="en-US" dirty="0" smtClean="0"/>
              <a:t>shortened lifespan on average due to</a:t>
            </a:r>
            <a:br>
              <a:rPr lang="en-US" dirty="0" smtClean="0"/>
            </a:br>
            <a:r>
              <a:rPr lang="en-US" dirty="0" smtClean="0"/>
              <a:t>pet obesity. </a:t>
            </a:r>
          </a:p>
        </p:txBody>
      </p:sp>
      <p:pic>
        <p:nvPicPr>
          <p:cNvPr id="3075" name="Picture 3" descr="C:\Users\99536\AppData\Local\Microsoft\Windows\Temporary Internet Files\Content.IE5\CJJMPH1W\MP900446446[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81800" y="3566160"/>
            <a:ext cx="2033355" cy="30449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57725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Checking for Obesity </a:t>
            </a:r>
            <a:endParaRPr lang="en-US" dirty="0"/>
          </a:p>
        </p:txBody>
      </p:sp>
      <p:sp>
        <p:nvSpPr>
          <p:cNvPr id="3" name="Content Placeholder 2"/>
          <p:cNvSpPr>
            <a:spLocks noGrp="1"/>
          </p:cNvSpPr>
          <p:nvPr>
            <p:ph idx="1"/>
          </p:nvPr>
        </p:nvSpPr>
        <p:spPr/>
        <p:txBody>
          <a:bodyPr/>
          <a:lstStyle/>
          <a:p>
            <a:r>
              <a:rPr lang="en-US" dirty="0" smtClean="0"/>
              <a:t>Checking for obesity is not as simple as weighing your pet.  </a:t>
            </a:r>
          </a:p>
          <a:p>
            <a:pPr lvl="1"/>
            <a:r>
              <a:rPr lang="en-US" dirty="0"/>
              <a:t>T</a:t>
            </a:r>
            <a:r>
              <a:rPr lang="en-US" dirty="0" smtClean="0"/>
              <a:t>his </a:t>
            </a:r>
            <a:r>
              <a:rPr lang="en-US" dirty="0"/>
              <a:t>number will provide you with relatively little information.  </a:t>
            </a:r>
            <a:endParaRPr lang="en-US" dirty="0" smtClean="0"/>
          </a:p>
          <a:p>
            <a:pPr lvl="1"/>
            <a:r>
              <a:rPr lang="en-US" dirty="0" smtClean="0"/>
              <a:t>There </a:t>
            </a:r>
            <a:r>
              <a:rPr lang="en-US" dirty="0"/>
              <a:t>is no single healthy weight for dogs or even for a breed of dog just as there is no single healthy weight for </a:t>
            </a:r>
            <a:r>
              <a:rPr lang="en-US" dirty="0" smtClean="0"/>
              <a:t>humans</a:t>
            </a:r>
          </a:p>
          <a:p>
            <a:pPr lvl="1"/>
            <a:endParaRPr lang="en-US" dirty="0"/>
          </a:p>
          <a:p>
            <a:r>
              <a:rPr lang="en-US" dirty="0"/>
              <a:t>A more thorough approach to </a:t>
            </a:r>
            <a:r>
              <a:rPr lang="en-US" dirty="0" smtClean="0"/>
              <a:t/>
            </a:r>
            <a:br>
              <a:rPr lang="en-US" dirty="0" smtClean="0"/>
            </a:br>
            <a:r>
              <a:rPr lang="en-US" dirty="0" smtClean="0"/>
              <a:t>determining </a:t>
            </a:r>
            <a:r>
              <a:rPr lang="en-US" dirty="0"/>
              <a:t>whether your animal </a:t>
            </a:r>
            <a:r>
              <a:rPr lang="en-US" dirty="0" smtClean="0"/>
              <a:t/>
            </a:r>
            <a:br>
              <a:rPr lang="en-US" dirty="0" smtClean="0"/>
            </a:br>
            <a:r>
              <a:rPr lang="en-US" dirty="0" smtClean="0"/>
              <a:t>is </a:t>
            </a:r>
            <a:r>
              <a:rPr lang="en-US" dirty="0"/>
              <a:t>at a healthy weight is to determine </a:t>
            </a:r>
            <a:r>
              <a:rPr lang="en-US" dirty="0" smtClean="0"/>
              <a:t/>
            </a:r>
            <a:br>
              <a:rPr lang="en-US" dirty="0" smtClean="0"/>
            </a:br>
            <a:r>
              <a:rPr lang="en-US" dirty="0" smtClean="0"/>
              <a:t>the </a:t>
            </a:r>
            <a:r>
              <a:rPr lang="en-US" dirty="0"/>
              <a:t>dog’s Body Condition Score.  </a:t>
            </a:r>
          </a:p>
          <a:p>
            <a:endParaRPr lang="en-US" dirty="0"/>
          </a:p>
        </p:txBody>
      </p:sp>
      <p:pic>
        <p:nvPicPr>
          <p:cNvPr id="4098" name="Picture 2" descr="C:\Users\99536\AppData\Local\Microsoft\Windows\Temporary Internet Files\Content.IE5\0HI367A0\MP900446598[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00800" y="3733800"/>
            <a:ext cx="2118360"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74458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Checking the BCS</a:t>
            </a:r>
            <a:endParaRPr lang="en-US" dirty="0"/>
          </a:p>
        </p:txBody>
      </p:sp>
      <p:sp>
        <p:nvSpPr>
          <p:cNvPr id="3" name="Content Placeholder 2"/>
          <p:cNvSpPr>
            <a:spLocks noGrp="1"/>
          </p:cNvSpPr>
          <p:nvPr>
            <p:ph idx="1"/>
          </p:nvPr>
        </p:nvSpPr>
        <p:spPr/>
        <p:txBody>
          <a:bodyPr>
            <a:normAutofit fontScale="85000" lnSpcReduction="20000"/>
          </a:bodyPr>
          <a:lstStyle/>
          <a:p>
            <a:r>
              <a:rPr lang="en-US" dirty="0"/>
              <a:t>There are a number of methods to determine the Body Condition Score (BCS) of your pet.  </a:t>
            </a:r>
            <a:endParaRPr lang="en-US" dirty="0" smtClean="0"/>
          </a:p>
          <a:p>
            <a:pPr lvl="1"/>
            <a:r>
              <a:rPr lang="en-US" dirty="0" smtClean="0"/>
              <a:t>The BCS Score is a determination of the overall health of </a:t>
            </a:r>
            <a:r>
              <a:rPr lang="en-US" smtClean="0"/>
              <a:t>an </a:t>
            </a:r>
            <a:r>
              <a:rPr lang="en-US" smtClean="0"/>
              <a:t>animal’s </a:t>
            </a:r>
            <a:r>
              <a:rPr lang="en-US" dirty="0" smtClean="0"/>
              <a:t>body mass and body fat. </a:t>
            </a:r>
          </a:p>
          <a:p>
            <a:endParaRPr lang="en-US" dirty="0"/>
          </a:p>
          <a:p>
            <a:r>
              <a:rPr lang="en-US" dirty="0" smtClean="0"/>
              <a:t>A </a:t>
            </a:r>
            <a:r>
              <a:rPr lang="en-US" dirty="0"/>
              <a:t>pet with ideal conditioning (body weight) will have ribs that can be felt easily without pressing but that do not show through their coat.  </a:t>
            </a:r>
            <a:endParaRPr lang="en-US" dirty="0" smtClean="0"/>
          </a:p>
          <a:p>
            <a:pPr lvl="1"/>
            <a:r>
              <a:rPr lang="en-US" dirty="0" smtClean="0"/>
              <a:t>If </a:t>
            </a:r>
            <a:r>
              <a:rPr lang="en-US" dirty="0"/>
              <a:t>you cannot easily palpate (physically feel) a dog’s ribs, they are most likely obese.  </a:t>
            </a:r>
          </a:p>
          <a:p>
            <a:endParaRPr lang="en-US" dirty="0" smtClean="0"/>
          </a:p>
          <a:p>
            <a:r>
              <a:rPr lang="en-US" dirty="0"/>
              <a:t>The second check for determining the </a:t>
            </a:r>
            <a:r>
              <a:rPr lang="en-US" dirty="0" smtClean="0"/>
              <a:t/>
            </a:r>
            <a:br>
              <a:rPr lang="en-US" dirty="0" smtClean="0"/>
            </a:br>
            <a:r>
              <a:rPr lang="en-US" dirty="0" smtClean="0"/>
              <a:t>BCS </a:t>
            </a:r>
            <a:r>
              <a:rPr lang="en-US" dirty="0"/>
              <a:t>is the waistline of a pet.  </a:t>
            </a:r>
          </a:p>
          <a:p>
            <a:pPr lvl="1"/>
            <a:r>
              <a:rPr lang="en-US" dirty="0"/>
              <a:t>An obese pet will have a waistline </a:t>
            </a:r>
            <a:r>
              <a:rPr lang="en-US" dirty="0" smtClean="0"/>
              <a:t/>
            </a:r>
            <a:br>
              <a:rPr lang="en-US" dirty="0" smtClean="0"/>
            </a:br>
            <a:r>
              <a:rPr lang="en-US" dirty="0" smtClean="0"/>
              <a:t>that </a:t>
            </a:r>
            <a:r>
              <a:rPr lang="en-US" dirty="0"/>
              <a:t>is indistinguishable from their </a:t>
            </a:r>
            <a:r>
              <a:rPr lang="en-US" dirty="0" smtClean="0"/>
              <a:t/>
            </a:r>
            <a:br>
              <a:rPr lang="en-US" dirty="0" smtClean="0"/>
            </a:br>
            <a:r>
              <a:rPr lang="en-US" dirty="0" smtClean="0"/>
              <a:t>thorax </a:t>
            </a:r>
            <a:r>
              <a:rPr lang="en-US" dirty="0"/>
              <a:t>(chest).  </a:t>
            </a:r>
          </a:p>
          <a:p>
            <a:pPr lvl="1"/>
            <a:r>
              <a:rPr lang="en-US" dirty="0"/>
              <a:t>A healthy dog will have a “tuck</a:t>
            </a:r>
            <a:r>
              <a:rPr lang="en-US" dirty="0" smtClean="0"/>
              <a:t>”</a:t>
            </a:r>
            <a:br>
              <a:rPr lang="en-US" dirty="0" smtClean="0"/>
            </a:br>
            <a:r>
              <a:rPr lang="en-US" dirty="0" smtClean="0"/>
              <a:t> </a:t>
            </a:r>
            <a:r>
              <a:rPr lang="en-US" dirty="0"/>
              <a:t>in its stomach that clearly separates </a:t>
            </a:r>
            <a:r>
              <a:rPr lang="en-US" dirty="0" smtClean="0"/>
              <a:t/>
            </a:r>
            <a:br>
              <a:rPr lang="en-US" dirty="0" smtClean="0"/>
            </a:br>
            <a:r>
              <a:rPr lang="en-US" dirty="0" smtClean="0"/>
              <a:t>it </a:t>
            </a:r>
            <a:r>
              <a:rPr lang="en-US" dirty="0"/>
              <a:t>from the chest </a:t>
            </a:r>
          </a:p>
          <a:p>
            <a:endParaRPr lang="en-US" dirty="0"/>
          </a:p>
        </p:txBody>
      </p:sp>
      <p:pic>
        <p:nvPicPr>
          <p:cNvPr id="4" name="Picture 3"/>
          <p:cNvPicPr/>
          <p:nvPr/>
        </p:nvPicPr>
        <p:blipFill rotWithShape="1">
          <a:blip r:embed="rId2" cstate="print"/>
          <a:srcRect r="17504"/>
          <a:stretch/>
        </p:blipFill>
        <p:spPr bwMode="auto">
          <a:xfrm>
            <a:off x="6172200" y="3810000"/>
            <a:ext cx="2590800" cy="2834374"/>
          </a:xfrm>
          <a:prstGeom prst="rect">
            <a:avLst/>
          </a:prstGeom>
          <a:noFill/>
          <a:ln w="9525">
            <a:noFill/>
            <a:miter lim="800000"/>
            <a:headEnd/>
            <a:tailEnd/>
          </a:ln>
        </p:spPr>
      </p:pic>
    </p:spTree>
    <p:extLst>
      <p:ext uri="{BB962C8B-B14F-4D97-AF65-F5344CB8AC3E}">
        <p14:creationId xmlns:p14="http://schemas.microsoft.com/office/powerpoint/2010/main" val="12813011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second check of the BCS</a:t>
            </a:r>
            <a:endParaRPr lang="en-US" dirty="0"/>
          </a:p>
        </p:txBody>
      </p:sp>
      <p:sp>
        <p:nvSpPr>
          <p:cNvPr id="3" name="Content Placeholder 2"/>
          <p:cNvSpPr>
            <a:spLocks noGrp="1"/>
          </p:cNvSpPr>
          <p:nvPr>
            <p:ph idx="1"/>
          </p:nvPr>
        </p:nvSpPr>
        <p:spPr/>
        <p:txBody>
          <a:bodyPr>
            <a:normAutofit/>
          </a:bodyPr>
          <a:lstStyle/>
          <a:p>
            <a:r>
              <a:rPr lang="en-US" dirty="0" smtClean="0"/>
              <a:t>This </a:t>
            </a:r>
            <a:r>
              <a:rPr lang="en-US" dirty="0"/>
              <a:t>tuck is visible both from the side as well as from above.  </a:t>
            </a:r>
            <a:r>
              <a:rPr lang="en-US" dirty="0" smtClean="0"/>
              <a:t/>
            </a:r>
            <a:br>
              <a:rPr lang="en-US" dirty="0" smtClean="0"/>
            </a:br>
            <a:endParaRPr lang="en-US" dirty="0" smtClean="0"/>
          </a:p>
          <a:p>
            <a:r>
              <a:rPr lang="en-US" dirty="0" smtClean="0"/>
              <a:t>The </a:t>
            </a:r>
            <a:r>
              <a:rPr lang="en-US" dirty="0"/>
              <a:t>“tuck” of the abdominal area creates a sort of hourglass shape when viewed from </a:t>
            </a:r>
            <a:r>
              <a:rPr lang="en-US" dirty="0" smtClean="0"/>
              <a:t>above</a:t>
            </a:r>
          </a:p>
          <a:p>
            <a:pPr lvl="1"/>
            <a:r>
              <a:rPr lang="en-US" dirty="0" smtClean="0"/>
              <a:t>The </a:t>
            </a:r>
            <a:r>
              <a:rPr lang="en-US" dirty="0"/>
              <a:t>chest and hips </a:t>
            </a:r>
            <a:r>
              <a:rPr lang="en-US" dirty="0" smtClean="0"/>
              <a:t>form </a:t>
            </a:r>
            <a:r>
              <a:rPr lang="en-US" dirty="0"/>
              <a:t>the widest part of the hourglass and the abdomen forming the narrow “neck” of the hourglass.  </a:t>
            </a:r>
            <a:r>
              <a:rPr lang="en-US" dirty="0" smtClean="0"/>
              <a:t/>
            </a:r>
            <a:br>
              <a:rPr lang="en-US" dirty="0" smtClean="0"/>
            </a:br>
            <a:endParaRPr lang="en-US" dirty="0" smtClean="0"/>
          </a:p>
          <a:p>
            <a:r>
              <a:rPr lang="en-US" dirty="0" smtClean="0"/>
              <a:t>If </a:t>
            </a:r>
            <a:r>
              <a:rPr lang="en-US" dirty="0"/>
              <a:t>the chest flows smoothly into </a:t>
            </a:r>
            <a:r>
              <a:rPr lang="en-US" dirty="0" smtClean="0"/>
              <a:t/>
            </a:r>
            <a:br>
              <a:rPr lang="en-US" dirty="0" smtClean="0"/>
            </a:br>
            <a:r>
              <a:rPr lang="en-US" dirty="0" smtClean="0"/>
              <a:t>the </a:t>
            </a:r>
            <a:r>
              <a:rPr lang="en-US" dirty="0"/>
              <a:t>abdomen with no </a:t>
            </a:r>
            <a:r>
              <a:rPr lang="en-US" dirty="0" smtClean="0"/>
              <a:t/>
            </a:r>
            <a:br>
              <a:rPr lang="en-US" dirty="0" smtClean="0"/>
            </a:br>
            <a:r>
              <a:rPr lang="en-US" dirty="0" smtClean="0"/>
              <a:t>distinguishable </a:t>
            </a:r>
            <a:r>
              <a:rPr lang="en-US" dirty="0"/>
              <a:t>separation, the </a:t>
            </a:r>
            <a:r>
              <a:rPr lang="en-US" dirty="0" smtClean="0"/>
              <a:t/>
            </a:r>
            <a:br>
              <a:rPr lang="en-US" dirty="0" smtClean="0"/>
            </a:br>
            <a:r>
              <a:rPr lang="en-US" dirty="0" smtClean="0"/>
              <a:t>dog </a:t>
            </a:r>
            <a:r>
              <a:rPr lang="en-US" dirty="0"/>
              <a:t>is most likely obese.   </a:t>
            </a:r>
          </a:p>
          <a:p>
            <a:pPr lvl="1"/>
            <a:endParaRPr lang="en-US" dirty="0"/>
          </a:p>
        </p:txBody>
      </p:sp>
      <p:pic>
        <p:nvPicPr>
          <p:cNvPr id="4" name="Picture 3"/>
          <p:cNvPicPr/>
          <p:nvPr/>
        </p:nvPicPr>
        <p:blipFill>
          <a:blip r:embed="rId2" cstate="print"/>
          <a:srcRect/>
          <a:stretch>
            <a:fillRect/>
          </a:stretch>
        </p:blipFill>
        <p:spPr bwMode="auto">
          <a:xfrm>
            <a:off x="5288280" y="4416738"/>
            <a:ext cx="2198346" cy="1984062"/>
          </a:xfrm>
          <a:prstGeom prst="rect">
            <a:avLst/>
          </a:prstGeom>
          <a:noFill/>
          <a:ln w="9525">
            <a:noFill/>
            <a:miter lim="800000"/>
            <a:headEnd/>
            <a:tailEnd/>
          </a:ln>
        </p:spPr>
      </p:pic>
      <p:pic>
        <p:nvPicPr>
          <p:cNvPr id="5" name="Picture 4"/>
          <p:cNvPicPr/>
          <p:nvPr/>
        </p:nvPicPr>
        <p:blipFill rotWithShape="1">
          <a:blip r:embed="rId3" cstate="print"/>
          <a:srcRect l="4000" t="9274" r="24141" b="13501"/>
          <a:stretch/>
        </p:blipFill>
        <p:spPr bwMode="auto">
          <a:xfrm>
            <a:off x="7040880" y="4416738"/>
            <a:ext cx="1950720" cy="1984062"/>
          </a:xfrm>
          <a:prstGeom prst="rect">
            <a:avLst/>
          </a:prstGeom>
          <a:noFill/>
          <a:ln w="9525">
            <a:noFill/>
            <a:miter lim="800000"/>
            <a:headEnd/>
            <a:tailEnd/>
          </a:ln>
        </p:spPr>
      </p:pic>
    </p:spTree>
    <p:extLst>
      <p:ext uri="{BB962C8B-B14F-4D97-AF65-F5344CB8AC3E}">
        <p14:creationId xmlns:p14="http://schemas.microsoft.com/office/powerpoint/2010/main" val="39748349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BCS Check #3</a:t>
            </a:r>
            <a:endParaRPr lang="en-US" dirty="0"/>
          </a:p>
        </p:txBody>
      </p:sp>
      <p:sp>
        <p:nvSpPr>
          <p:cNvPr id="3" name="Content Placeholder 2"/>
          <p:cNvSpPr>
            <a:spLocks noGrp="1"/>
          </p:cNvSpPr>
          <p:nvPr>
            <p:ph idx="1"/>
          </p:nvPr>
        </p:nvSpPr>
        <p:spPr/>
        <p:txBody>
          <a:bodyPr>
            <a:normAutofit lnSpcReduction="10000"/>
          </a:bodyPr>
          <a:lstStyle/>
          <a:p>
            <a:r>
              <a:rPr lang="en-US" dirty="0"/>
              <a:t>Final areas to check are the tail head (base of the tail) and spinal vertebrae along the back.  </a:t>
            </a:r>
            <a:endParaRPr lang="en-US" dirty="0" smtClean="0"/>
          </a:p>
          <a:p>
            <a:pPr lvl="1"/>
            <a:r>
              <a:rPr lang="en-US" dirty="0" smtClean="0"/>
              <a:t>A </a:t>
            </a:r>
            <a:r>
              <a:rPr lang="en-US" dirty="0"/>
              <a:t>dog at an optimal BCS will have a smooth tail base that doesn’t feel bony to the touch.  </a:t>
            </a:r>
            <a:endParaRPr lang="en-US" dirty="0" smtClean="0"/>
          </a:p>
          <a:p>
            <a:pPr lvl="1"/>
            <a:r>
              <a:rPr lang="en-US" dirty="0" smtClean="0"/>
              <a:t>Their </a:t>
            </a:r>
            <a:r>
              <a:rPr lang="en-US" dirty="0"/>
              <a:t>vertebrae will be easily detectable with a slight covering of fat.   </a:t>
            </a:r>
            <a:endParaRPr lang="en-US" dirty="0" smtClean="0"/>
          </a:p>
          <a:p>
            <a:pPr lvl="1"/>
            <a:endParaRPr lang="en-US" dirty="0"/>
          </a:p>
          <a:p>
            <a:r>
              <a:rPr lang="en-US" dirty="0" smtClean="0"/>
              <a:t>While </a:t>
            </a:r>
            <a:r>
              <a:rPr lang="en-US" dirty="0"/>
              <a:t>it can be hard to be objective when checking your own animal, the signs of obesity can usually be detected with a careful eye.  </a:t>
            </a:r>
            <a:endParaRPr lang="en-US" dirty="0" smtClean="0"/>
          </a:p>
          <a:p>
            <a:pPr lvl="1"/>
            <a:r>
              <a:rPr lang="en-US" dirty="0" smtClean="0"/>
              <a:t>Assume your dog is obese </a:t>
            </a:r>
            <a:r>
              <a:rPr lang="en-US" dirty="0"/>
              <a:t>if you are unsure.  </a:t>
            </a:r>
            <a:endParaRPr lang="en-US" dirty="0" smtClean="0"/>
          </a:p>
          <a:p>
            <a:pPr lvl="1"/>
            <a:r>
              <a:rPr lang="en-US" dirty="0" smtClean="0"/>
              <a:t>A </a:t>
            </a:r>
            <a:r>
              <a:rPr lang="en-US" dirty="0"/>
              <a:t>consultation with a veterinarian </a:t>
            </a:r>
            <a:r>
              <a:rPr lang="en-US" dirty="0" smtClean="0"/>
              <a:t>is always best in order to ensure the health of your animal before making any decisions. </a:t>
            </a:r>
            <a:endParaRPr lang="en-US" dirty="0"/>
          </a:p>
          <a:p>
            <a:endParaRPr lang="en-US" dirty="0"/>
          </a:p>
        </p:txBody>
      </p:sp>
    </p:spTree>
    <p:extLst>
      <p:ext uri="{BB962C8B-B14F-4D97-AF65-F5344CB8AC3E}">
        <p14:creationId xmlns:p14="http://schemas.microsoft.com/office/powerpoint/2010/main" val="83475218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100</TotalTime>
  <Words>1617</Words>
  <Application>Microsoft Office PowerPoint</Application>
  <PresentationFormat>On-screen Show (4:3)</PresentationFormat>
  <Paragraphs>139</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Executive</vt:lpstr>
      <vt:lpstr>Pet Obesity</vt:lpstr>
      <vt:lpstr>Pet Obesity </vt:lpstr>
      <vt:lpstr>Cost of Obesity</vt:lpstr>
      <vt:lpstr>Causes of Obesity </vt:lpstr>
      <vt:lpstr>Modern Day Pets</vt:lpstr>
      <vt:lpstr>Checking for Obesity </vt:lpstr>
      <vt:lpstr>Checking the BCS</vt:lpstr>
      <vt:lpstr>A second check of the BCS</vt:lpstr>
      <vt:lpstr>BCS Check #3</vt:lpstr>
      <vt:lpstr>BCS Scoring</vt:lpstr>
      <vt:lpstr>BCS Descriptions</vt:lpstr>
      <vt:lpstr>BCS Descriptions</vt:lpstr>
      <vt:lpstr>Treating Obesity</vt:lpstr>
      <vt:lpstr>Rates of Weight loss</vt:lpstr>
      <vt:lpstr>Dog food for obesity</vt:lpstr>
      <vt:lpstr>Low-calorie dog foods</vt:lpstr>
      <vt:lpstr>Obesity and Treats</vt:lpstr>
      <vt:lpstr>Exercise</vt:lpstr>
      <vt:lpstr>Obesity &amp; Exercise</vt:lpstr>
      <vt:lpstr>Starting an Exercise Program</vt:lpstr>
      <vt:lpstr>The Psychology of Exercise</vt:lpstr>
      <vt:lpstr>Prevention</vt:lpstr>
    </vt:vector>
  </TitlesOfParts>
  <Company>Waterford Union High School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Pet Obesity</dc:title>
  <dc:creator>Mr. Craig A. Kohn</dc:creator>
  <cp:lastModifiedBy>Mr. Craig A. Kohn</cp:lastModifiedBy>
  <cp:revision>7</cp:revision>
  <dcterms:created xsi:type="dcterms:W3CDTF">2012-12-05T14:33:13Z</dcterms:created>
  <dcterms:modified xsi:type="dcterms:W3CDTF">2012-12-11T14:58:56Z</dcterms:modified>
</cp:coreProperties>
</file>