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58" r:id="rId6"/>
    <p:sldId id="259" r:id="rId7"/>
    <p:sldId id="277" r:id="rId8"/>
    <p:sldId id="278" r:id="rId9"/>
    <p:sldId id="260" r:id="rId10"/>
    <p:sldId id="279" r:id="rId11"/>
    <p:sldId id="261" r:id="rId12"/>
    <p:sldId id="262" r:id="rId13"/>
    <p:sldId id="263" r:id="rId14"/>
    <p:sldId id="264" r:id="rId15"/>
    <p:sldId id="265" r:id="rId16"/>
    <p:sldId id="266" r:id="rId17"/>
    <p:sldId id="280" r:id="rId18"/>
    <p:sldId id="267" r:id="rId19"/>
    <p:sldId id="268" r:id="rId20"/>
    <p:sldId id="269" r:id="rId21"/>
    <p:sldId id="270" r:id="rId22"/>
    <p:sldId id="272" r:id="rId23"/>
    <p:sldId id="282" r:id="rId24"/>
    <p:sldId id="281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96" d="100"/>
          <a:sy n="96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E5FA-7B13-4079-87CB-D51449309E4D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E476-7DF8-4947-A28A-07684E52C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E476-7DF8-4947-A28A-07684E52CF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WUHS\Documents\Ag Department Files\Logos, Letterhead, and Symbols\AgDept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24552"/>
            <a:ext cx="636958" cy="9334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C3ECBF-59A1-4262-B86F-9993D2361F7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584354-13D6-4348-B0AB-03C044D27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52600"/>
            <a:ext cx="7239000" cy="4114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Bandaging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Originally Created By Craig Kohn</a:t>
            </a:r>
          </a:p>
          <a:p>
            <a:r>
              <a:rPr lang="en-US" dirty="0" smtClean="0"/>
              <a:t>Modified By Jamie Propson </a:t>
            </a:r>
            <a:endParaRPr lang="en-US" dirty="0"/>
          </a:p>
        </p:txBody>
      </p:sp>
      <p:pic>
        <p:nvPicPr>
          <p:cNvPr id="4" name="Picture 3" descr="LogoLon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388" y="6124156"/>
            <a:ext cx="1705812" cy="50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6047" b="16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2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Bandages have 3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Absorbent </a:t>
            </a:r>
            <a:r>
              <a:rPr lang="en-US" sz="4000" dirty="0" smtClean="0"/>
              <a:t>Pad – Primary Layer</a:t>
            </a:r>
            <a:endParaRPr lang="en-US" sz="4000" dirty="0"/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Gauze – Secondary Layer</a:t>
            </a:r>
            <a:endParaRPr lang="en-US" sz="4000" dirty="0"/>
          </a:p>
          <a:p>
            <a:pPr marL="971550" lvl="1" indent="-514350">
              <a:buFont typeface="+mj-lt"/>
              <a:buAutoNum type="arabicPeriod"/>
            </a:pPr>
            <a:r>
              <a:rPr lang="en-US" sz="4000" dirty="0" smtClean="0"/>
              <a:t>Tape</a:t>
            </a:r>
            <a:r>
              <a:rPr lang="en-US" sz="4000" dirty="0"/>
              <a:t> </a:t>
            </a:r>
            <a:r>
              <a:rPr lang="en-US" sz="4000" dirty="0" smtClean="0"/>
              <a:t>– Tertiary Layer</a:t>
            </a:r>
            <a:endParaRPr lang="en-US" sz="4000" dirty="0"/>
          </a:p>
          <a:p>
            <a:r>
              <a:rPr lang="en-US" sz="4400" dirty="0"/>
              <a:t>All three are needed for an effective bandage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Absorbent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Absorbent Pad</a:t>
            </a:r>
          </a:p>
          <a:p>
            <a:pPr lvl="1"/>
            <a:r>
              <a:rPr lang="en-US" sz="3200" dirty="0"/>
              <a:t>This part is necessary to prevent infection and reduce “</a:t>
            </a:r>
            <a:r>
              <a:rPr lang="en-US" sz="3200" dirty="0" err="1"/>
              <a:t>stickage</a:t>
            </a:r>
            <a:r>
              <a:rPr lang="en-US" sz="3200" dirty="0"/>
              <a:t>” </a:t>
            </a:r>
          </a:p>
          <a:p>
            <a:pPr lvl="1"/>
            <a:r>
              <a:rPr lang="en-US" sz="3200" dirty="0"/>
              <a:t>Sterile nonstick pads like </a:t>
            </a:r>
            <a:r>
              <a:rPr lang="en-US" sz="3200" dirty="0" err="1"/>
              <a:t>Tefla</a:t>
            </a:r>
            <a:r>
              <a:rPr lang="en-US" sz="3200" dirty="0"/>
              <a:t> work best; any absorbent material that is clean and lint free is fine</a:t>
            </a:r>
          </a:p>
          <a:p>
            <a:pPr lvl="1"/>
            <a:r>
              <a:rPr lang="en-US" sz="3200" dirty="0"/>
              <a:t>Paper towels and other paper products tend to stick to wounds and can cause damage when removed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6253705" y="-457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953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Gauze </a:t>
            </a:r>
            <a:r>
              <a:rPr lang="en-US" sz="3200" dirty="0"/>
              <a:t>exists to hold the absorbent pad in place.</a:t>
            </a:r>
          </a:p>
          <a:p>
            <a:pPr lvl="1"/>
            <a:r>
              <a:rPr lang="en-US" sz="3200" dirty="0"/>
              <a:t>Gauze is likely the easiest way to cause further injury if it is applied too tight</a:t>
            </a:r>
          </a:p>
          <a:p>
            <a:pPr lvl="2"/>
            <a:r>
              <a:rPr lang="en-US" sz="2800" dirty="0"/>
              <a:t>This can cause the injury to swell cutting off blood circulation and reducing the immune response</a:t>
            </a:r>
          </a:p>
          <a:p>
            <a:pPr lvl="1"/>
            <a:r>
              <a:rPr lang="en-US" sz="3200" dirty="0"/>
              <a:t>If you can’t easily slip one or two fingers under the bandage, it is too tight.</a:t>
            </a:r>
          </a:p>
          <a:p>
            <a:pPr lvl="1"/>
            <a:r>
              <a:rPr lang="en-US" sz="3200" dirty="0"/>
              <a:t>Try to overlap the gauze by a 1/3 of its width with each time around</a:t>
            </a:r>
            <a:r>
              <a:rPr lang="en-US" sz="3200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94000"/>
          </a:blip>
          <a:srcRect t="14285" b="17263"/>
          <a:stretch/>
        </p:blipFill>
        <p:spPr>
          <a:xfrm>
            <a:off x="5867400" y="0"/>
            <a:ext cx="3276600" cy="152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Gauze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If you don’t have gauze, other elastic type materials work to temporarily hold the pad in place until gauze can be retrieved</a:t>
            </a:r>
          </a:p>
          <a:p>
            <a:pPr lvl="1"/>
            <a:r>
              <a:rPr lang="en-US" sz="3200" dirty="0"/>
              <a:t>The leg from a panty hose would be an example of a material that would work if need be.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r>
              <a:rPr lang="en-US" sz="3200" dirty="0" smtClean="0"/>
              <a:t>Tape </a:t>
            </a:r>
            <a:r>
              <a:rPr lang="en-US" sz="3200" dirty="0"/>
              <a:t>secures the gauze and pad in a specific place on the pet’s body</a:t>
            </a:r>
          </a:p>
          <a:p>
            <a:pPr lvl="2"/>
            <a:r>
              <a:rPr lang="en-US" sz="2800" dirty="0"/>
              <a:t>Elastic adhesive bandages work best.</a:t>
            </a:r>
          </a:p>
          <a:p>
            <a:pPr lvl="2"/>
            <a:r>
              <a:rPr lang="en-US" sz="2800" dirty="0"/>
              <a:t>If none is available, and adhesive tape is better than none</a:t>
            </a:r>
          </a:p>
          <a:p>
            <a:pPr lvl="1"/>
            <a:r>
              <a:rPr lang="en-US" sz="3200" dirty="0"/>
              <a:t>If you have no adhesive tape, </a:t>
            </a:r>
            <a:r>
              <a:rPr lang="en-US" sz="3200" dirty="0" err="1"/>
              <a:t>nonadhesive</a:t>
            </a:r>
            <a:r>
              <a:rPr lang="en-US" sz="3200" dirty="0"/>
              <a:t> substances such as Saran Wrap can work temporarily.  </a:t>
            </a:r>
          </a:p>
          <a:p>
            <a:pPr lvl="2"/>
            <a:r>
              <a:rPr lang="en-US" sz="2800" dirty="0"/>
              <a:t>In fact, a pet may tolerate this more because it sticks to itself and not to the fur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86000"/>
          </a:blip>
          <a:srcRect t="-5022" b="18718"/>
          <a:stretch/>
        </p:blipFill>
        <p:spPr>
          <a:xfrm>
            <a:off x="6276992" y="-685800"/>
            <a:ext cx="2857500" cy="250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Be sure that the tape covers a portion of the fur on both sides of the bandage </a:t>
            </a:r>
          </a:p>
          <a:p>
            <a:r>
              <a:rPr lang="en-US" sz="3600" dirty="0" smtClean="0"/>
              <a:t>This is necessary to prevent the bandage from being worked loose and removed. </a:t>
            </a:r>
          </a:p>
          <a:p>
            <a:r>
              <a:rPr lang="en-US" sz="3600" dirty="0" smtClean="0"/>
              <a:t>As with the gauze, make sure it is not too tight</a:t>
            </a:r>
          </a:p>
          <a:p>
            <a:pPr lvl="1"/>
            <a:r>
              <a:rPr lang="en-US" sz="3200" dirty="0" smtClean="0"/>
              <a:t>Use the two finger test to ensure a proper fit</a:t>
            </a:r>
          </a:p>
          <a:p>
            <a:pPr lvl="1"/>
            <a:r>
              <a:rPr lang="en-US" sz="3200" dirty="0" smtClean="0"/>
              <a:t>Remember, a wound needs to breathe!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if you lack supplies? 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979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Step 1: </a:t>
            </a:r>
            <a:r>
              <a:rPr lang="en-US" sz="3200" b="1" dirty="0"/>
              <a:t>Control the bleeding</a:t>
            </a:r>
            <a:r>
              <a:rPr lang="en-US" sz="3200" dirty="0"/>
              <a:t> by applying direct pressure to the wound.  </a:t>
            </a:r>
          </a:p>
          <a:p>
            <a:pPr lvl="1"/>
            <a:r>
              <a:rPr lang="en-US" sz="2800" dirty="0"/>
              <a:t>Use a sterile pad </a:t>
            </a:r>
          </a:p>
          <a:p>
            <a:pPr lvl="1"/>
            <a:r>
              <a:rPr lang="en-US" sz="2800" dirty="0"/>
              <a:t>Hold it in place (w/ hand or bandage)</a:t>
            </a:r>
          </a:p>
          <a:p>
            <a:pPr lvl="1"/>
            <a:r>
              <a:rPr lang="en-US" sz="2800" dirty="0"/>
              <a:t>Keep in place until the bleeding </a:t>
            </a:r>
            <a:r>
              <a:rPr lang="en-US" sz="2800" dirty="0" smtClean="0"/>
              <a:t>stops</a:t>
            </a:r>
          </a:p>
          <a:p>
            <a:pPr lvl="1"/>
            <a:r>
              <a:rPr lang="en-US" sz="2800" dirty="0" smtClean="0"/>
              <a:t>If the pad soaks through, put another pad over the top</a:t>
            </a:r>
          </a:p>
          <a:p>
            <a:pPr lvl="2"/>
            <a:r>
              <a:rPr lang="en-US" sz="2400" dirty="0" smtClean="0"/>
              <a:t>DO NOT remove the blood-soaked pad</a:t>
            </a:r>
          </a:p>
          <a:p>
            <a:pPr lvl="2"/>
            <a:r>
              <a:rPr lang="en-US" sz="2400" dirty="0" smtClean="0"/>
              <a:t>It will also remove the platelets closing the wound!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Step 2: </a:t>
            </a:r>
            <a:r>
              <a:rPr lang="en-US" sz="3000" b="1" dirty="0"/>
              <a:t>Wound preparation</a:t>
            </a:r>
          </a:p>
          <a:p>
            <a:pPr lvl="1"/>
            <a:r>
              <a:rPr lang="en-US" sz="3000" dirty="0"/>
              <a:t>If the pet has long fur, clip it to prevent it from getting into the wound or sticking to it.</a:t>
            </a:r>
          </a:p>
          <a:p>
            <a:pPr lvl="2"/>
            <a:r>
              <a:rPr lang="en-US" sz="2600" dirty="0"/>
              <a:t>If using a scissors, hold the fur with your index and middle finger and clip above them, leaving a 1 inch border around the wound.</a:t>
            </a:r>
          </a:p>
          <a:p>
            <a:pPr lvl="2"/>
            <a:r>
              <a:rPr lang="en-US" sz="2600" dirty="0"/>
              <a:t>If the skin is broken, dab on a lubricant (water soluble, e.g. KY) – the trimmed fur will stick to the jelly and wash out easily</a:t>
            </a:r>
          </a:p>
          <a:p>
            <a:pPr lvl="1"/>
            <a:r>
              <a:rPr lang="en-US" sz="3000" dirty="0"/>
              <a:t>The best way to cleanse a wound is to flush it with cool water or sterile saline contact lens solution to float out debris.</a:t>
            </a:r>
          </a:p>
          <a:p>
            <a:pPr lvl="2"/>
            <a:r>
              <a:rPr lang="en-US" sz="2600" dirty="0"/>
              <a:t>If need be, you could use the spray attachment on a kitchen sink, or even a garden hose.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wounds heal equally.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7791" b="17791"/>
          <a:stretch>
            <a:fillRect/>
          </a:stretch>
        </p:blipFill>
        <p:spPr>
          <a:xfrm>
            <a:off x="0" y="2209800"/>
            <a:ext cx="5665922" cy="3124200"/>
          </a:xfrm>
        </p:spPr>
      </p:pic>
      <p:sp>
        <p:nvSpPr>
          <p:cNvPr id="6" name="TextBox 5"/>
          <p:cNvSpPr txBox="1"/>
          <p:nvPr/>
        </p:nvSpPr>
        <p:spPr>
          <a:xfrm>
            <a:off x="5926667" y="4035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09800"/>
            <a:ext cx="3505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Step 3: Antiseptic</a:t>
            </a:r>
            <a:endParaRPr lang="en-US" sz="3600" b="1" dirty="0"/>
          </a:p>
          <a:p>
            <a:pPr lvl="1"/>
            <a:r>
              <a:rPr lang="en-US" sz="3200" b="1" u="sng" dirty="0"/>
              <a:t>Antiseptic</a:t>
            </a:r>
            <a:r>
              <a:rPr lang="en-US" sz="3200" dirty="0"/>
              <a:t>: substance that inhibits the growth and reproduction of microorganisms.</a:t>
            </a:r>
          </a:p>
          <a:p>
            <a:pPr lvl="1"/>
            <a:r>
              <a:rPr lang="en-US" sz="3200" dirty="0" smtClean="0"/>
              <a:t>Once </a:t>
            </a:r>
            <a:r>
              <a:rPr lang="en-US" sz="3200" dirty="0"/>
              <a:t>the wound has been </a:t>
            </a:r>
            <a:r>
              <a:rPr lang="en-US" sz="3200" dirty="0" smtClean="0"/>
              <a:t>disinfected, </a:t>
            </a:r>
            <a:r>
              <a:rPr lang="en-US" sz="3200" dirty="0"/>
              <a:t>gently dab it </a:t>
            </a:r>
            <a:r>
              <a:rPr lang="en-US" sz="3200" dirty="0" smtClean="0"/>
              <a:t>with </a:t>
            </a:r>
            <a:r>
              <a:rPr lang="en-US" sz="3200" dirty="0"/>
              <a:t>gauze or a clean, lint-free </a:t>
            </a:r>
            <a:r>
              <a:rPr lang="en-US" sz="3200" dirty="0" smtClean="0"/>
              <a:t>cloth to clean any residue</a:t>
            </a:r>
            <a:endParaRPr lang="en-US" sz="3200" dirty="0"/>
          </a:p>
          <a:p>
            <a:pPr lvl="1"/>
            <a:r>
              <a:rPr lang="en-US" sz="3200" u="sng" dirty="0"/>
              <a:t>Always see a vet for serious injuries.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Step 4: Apply the layers of the bandage:</a:t>
            </a:r>
          </a:p>
          <a:p>
            <a:pPr lvl="1"/>
            <a:r>
              <a:rPr lang="en-US" dirty="0"/>
              <a:t>Absorbent Pad</a:t>
            </a:r>
          </a:p>
          <a:p>
            <a:pPr lvl="2"/>
            <a:r>
              <a:rPr lang="en-US" dirty="0"/>
              <a:t>Apply an unused, clean, and sterile pad that is large than the injury over the wound</a:t>
            </a:r>
          </a:p>
          <a:p>
            <a:pPr lvl="2"/>
            <a:r>
              <a:rPr lang="en-US" dirty="0"/>
              <a:t>Hold in place with your hand until the gauze is in place</a:t>
            </a:r>
          </a:p>
          <a:p>
            <a:pPr lvl="1"/>
            <a:r>
              <a:rPr lang="en-US" dirty="0"/>
              <a:t>Gauze</a:t>
            </a:r>
          </a:p>
          <a:p>
            <a:pPr lvl="2"/>
            <a:r>
              <a:rPr lang="en-US" dirty="0"/>
              <a:t>Wrap completely around the wound with gauze</a:t>
            </a:r>
          </a:p>
          <a:p>
            <a:pPr lvl="2"/>
            <a:r>
              <a:rPr lang="en-US" dirty="0"/>
              <a:t>Cover at least 1/3 of the previous loop of gauze with the overlying layer</a:t>
            </a:r>
          </a:p>
          <a:p>
            <a:pPr lvl="2"/>
            <a:r>
              <a:rPr lang="en-US" dirty="0"/>
              <a:t>Wrap at least 2-3 times, leaving enough space to fit two </a:t>
            </a:r>
            <a:r>
              <a:rPr lang="en-US" dirty="0" smtClean="0"/>
              <a:t>fingers</a:t>
            </a:r>
            <a:endParaRPr lang="en-US" dirty="0"/>
          </a:p>
          <a:p>
            <a:pPr lvl="1"/>
            <a:r>
              <a:rPr lang="en-US" dirty="0" smtClean="0"/>
              <a:t>Tape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Bandage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b="1" dirty="0" smtClean="0"/>
              <a:t>Step </a:t>
            </a:r>
            <a:r>
              <a:rPr lang="en-US" sz="4000" b="1" dirty="0" smtClean="0"/>
              <a:t>5: </a:t>
            </a:r>
            <a:r>
              <a:rPr lang="en-US" sz="4000" b="1" dirty="0"/>
              <a:t>Daily checks and replacements</a:t>
            </a:r>
          </a:p>
          <a:p>
            <a:pPr lvl="1"/>
            <a:r>
              <a:rPr lang="en-US" sz="3600" dirty="0"/>
              <a:t>Replace bandages </a:t>
            </a:r>
            <a:r>
              <a:rPr lang="en-US" sz="3600" dirty="0" smtClean="0"/>
              <a:t>every 1 -2 days, check daily </a:t>
            </a:r>
            <a:endParaRPr lang="en-US" sz="3600" dirty="0"/>
          </a:p>
          <a:p>
            <a:pPr lvl="1"/>
            <a:r>
              <a:rPr lang="en-US" sz="3600" dirty="0" smtClean="0"/>
              <a:t>Visually check </a:t>
            </a:r>
            <a:r>
              <a:rPr lang="en-US" sz="3600" dirty="0"/>
              <a:t>the wound for the rate of healing and for possible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879" r="879"/>
          <a:stretch>
            <a:fillRect/>
          </a:stretch>
        </p:blipFill>
        <p:spPr>
          <a:xfrm>
            <a:off x="152400" y="609600"/>
            <a:ext cx="9535332" cy="5257800"/>
          </a:xfrm>
        </p:spPr>
      </p:pic>
    </p:spTree>
    <p:extLst>
      <p:ext uri="{BB962C8B-B14F-4D97-AF65-F5344CB8AC3E}">
        <p14:creationId xmlns:p14="http://schemas.microsoft.com/office/powerpoint/2010/main" val="14369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3286"/>
          <a:stretch/>
        </p:blipFill>
        <p:spPr>
          <a:xfrm>
            <a:off x="152400" y="914400"/>
            <a:ext cx="9283513" cy="5105400"/>
          </a:xfrm>
        </p:spPr>
      </p:pic>
    </p:spTree>
    <p:extLst>
      <p:ext uri="{BB962C8B-B14F-4D97-AF65-F5344CB8AC3E}">
        <p14:creationId xmlns:p14="http://schemas.microsoft.com/office/powerpoint/2010/main" val="9437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small groups 2-3 create two types of bandages</a:t>
            </a:r>
          </a:p>
          <a:p>
            <a:pPr lvl="1"/>
            <a:r>
              <a:rPr lang="en-US" sz="2800" dirty="0" smtClean="0"/>
              <a:t>1. Traditional Bandage</a:t>
            </a:r>
          </a:p>
          <a:p>
            <a:pPr lvl="1"/>
            <a:r>
              <a:rPr lang="en-US" sz="2800" dirty="0" smtClean="0"/>
              <a:t>2. Unique Bandage (look around the classroom, what materials could you use if you did not have bandage  material? </a:t>
            </a:r>
          </a:p>
          <a:p>
            <a:r>
              <a:rPr lang="en-US" sz="3200" dirty="0" smtClean="0"/>
              <a:t>When bandaged show </a:t>
            </a:r>
            <a:r>
              <a:rPr lang="en-US" sz="3200" dirty="0" smtClean="0"/>
              <a:t>Mrs. Propson get </a:t>
            </a:r>
            <a:r>
              <a:rPr lang="en-US" sz="3200" dirty="0" smtClean="0"/>
              <a:t>checked &amp; get credit.  Remember to use the criteria we discussed.   </a:t>
            </a:r>
          </a:p>
          <a:p>
            <a:r>
              <a:rPr lang="en-US" sz="3200" dirty="0" smtClean="0"/>
              <a:t>Any lack of disrespect of equipment/lab will be an automatic zero on the lab!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wounds heal equally.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Not all wounds heal </a:t>
            </a:r>
            <a:r>
              <a:rPr lang="en-US" sz="5100" dirty="0" smtClean="0"/>
              <a:t>equally. More-serious </a:t>
            </a:r>
            <a:r>
              <a:rPr lang="en-US" sz="5100" dirty="0"/>
              <a:t>wounds take longer to heal. </a:t>
            </a:r>
          </a:p>
          <a:p>
            <a:r>
              <a:rPr lang="en-US" sz="5100" dirty="0"/>
              <a:t>Individual factors also influence how quickly your body is able to recover from a wound, including the following: </a:t>
            </a:r>
          </a:p>
          <a:p>
            <a:pPr lvl="1"/>
            <a:r>
              <a:rPr lang="en-US" sz="5100" b="1" dirty="0"/>
              <a:t>Age</a:t>
            </a:r>
            <a:r>
              <a:rPr lang="en-US" sz="5100" dirty="0"/>
              <a:t> — younger pets usually heal faster than older </a:t>
            </a:r>
            <a:r>
              <a:rPr lang="en-US" sz="5100" dirty="0" smtClean="0"/>
              <a:t>pets</a:t>
            </a:r>
            <a:endParaRPr lang="en-US" sz="5100" dirty="0"/>
          </a:p>
          <a:p>
            <a:pPr lvl="1"/>
            <a:r>
              <a:rPr lang="en-US" sz="5100" b="1" dirty="0"/>
              <a:t>Nutrition</a:t>
            </a:r>
            <a:r>
              <a:rPr lang="en-US" sz="5100" dirty="0"/>
              <a:t> — a pet’s body needs a good supply of vitamin C to make collagen.  Over-conditioned pets will heal more slowly</a:t>
            </a:r>
          </a:p>
          <a:p>
            <a:pPr lvl="1"/>
            <a:r>
              <a:rPr lang="en-US" sz="5100" b="1" dirty="0"/>
              <a:t>Smoking</a:t>
            </a:r>
            <a:r>
              <a:rPr lang="en-US" sz="5100" dirty="0"/>
              <a:t> — if an owner smokes, the healing rate of a pet will decrease </a:t>
            </a:r>
          </a:p>
          <a:p>
            <a:pPr lvl="1"/>
            <a:r>
              <a:rPr lang="en-US" sz="5100" b="1" dirty="0"/>
              <a:t>Stress</a:t>
            </a:r>
            <a:r>
              <a:rPr lang="en-US" sz="5100" dirty="0"/>
              <a:t> — large amounts of stress can delay the healing process (poor diet, poor care, improper bedding, etc.)</a:t>
            </a:r>
          </a:p>
          <a:p>
            <a:pPr lvl="1"/>
            <a:r>
              <a:rPr lang="en-US" sz="5100" b="1" dirty="0"/>
              <a:t>Other infections or illnesses </a:t>
            </a:r>
            <a:r>
              <a:rPr lang="en-US" sz="5100" dirty="0"/>
              <a:t>— diabetes, thyroid disease, high blood pressure, and poor </a:t>
            </a:r>
            <a:r>
              <a:rPr lang="en-US" sz="5100" dirty="0" smtClean="0"/>
              <a:t>circulation etc., can </a:t>
            </a:r>
            <a:r>
              <a:rPr lang="en-US" sz="5100" dirty="0"/>
              <a:t>decrease a pet’s </a:t>
            </a:r>
            <a:r>
              <a:rPr lang="en-US" sz="5100" dirty="0" smtClean="0"/>
              <a:t>healing. </a:t>
            </a:r>
          </a:p>
          <a:p>
            <a:pPr lvl="2"/>
            <a:r>
              <a:rPr lang="en-US" sz="5100" i="1" dirty="0" smtClean="0"/>
              <a:t>Source </a:t>
            </a:r>
            <a:r>
              <a:rPr lang="en-US" sz="5100" i="1" dirty="0"/>
              <a:t>– Columbia University Health Services</a:t>
            </a:r>
            <a:endParaRPr lang="en-US" sz="5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bandages?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575" r="-35575"/>
          <a:stretch>
            <a:fillRect/>
          </a:stretch>
        </p:blipFill>
        <p:spPr>
          <a:xfrm>
            <a:off x="1027228" y="1828800"/>
            <a:ext cx="7738820" cy="4267200"/>
          </a:xfrm>
        </p:spPr>
      </p:pic>
    </p:spTree>
    <p:extLst>
      <p:ext uri="{BB962C8B-B14F-4D97-AF65-F5344CB8AC3E}">
        <p14:creationId xmlns:p14="http://schemas.microsoft.com/office/powerpoint/2010/main" val="298103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I) Bandages promote healing by: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Controlling bleeding and aiding </a:t>
            </a:r>
            <a:r>
              <a:rPr lang="en-US" sz="3800" dirty="0" err="1"/>
              <a:t>hemostasis</a:t>
            </a:r>
            <a:endParaRPr lang="en-US" sz="3800" dirty="0"/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Absorbing seepage; protects the wound from infection and drying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 Decreasing the possibility of self trauma &amp; self-inflicted injury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Decreasing swelling and </a:t>
            </a:r>
            <a:r>
              <a:rPr lang="en-US" sz="3800" b="1" dirty="0"/>
              <a:t>edema</a:t>
            </a:r>
            <a:r>
              <a:rPr lang="en-US" sz="3800" dirty="0"/>
              <a:t> (pooling of fluid under the wound)</a:t>
            </a:r>
          </a:p>
          <a:p>
            <a:pPr lvl="3"/>
            <a:r>
              <a:rPr lang="en-US" i="1" dirty="0" smtClean="0"/>
              <a:t>Source</a:t>
            </a:r>
            <a:r>
              <a:rPr lang="en-US" i="1" dirty="0" smtClean="0"/>
              <a:t>: Clinical </a:t>
            </a:r>
            <a:r>
              <a:rPr lang="en-US" i="1" dirty="0"/>
              <a:t>Textbook for Veterinary Technicians 7th </a:t>
            </a:r>
            <a:r>
              <a:rPr lang="en-US" i="1" dirty="0" err="1"/>
              <a:t>ed</a:t>
            </a:r>
            <a:r>
              <a:rPr lang="en-US" dirty="0"/>
              <a:t> by </a:t>
            </a:r>
            <a:r>
              <a:rPr lang="en-US" dirty="0" err="1"/>
              <a:t>McCurnin</a:t>
            </a:r>
            <a:r>
              <a:rPr lang="en-US" dirty="0"/>
              <a:t> and </a:t>
            </a:r>
            <a:r>
              <a:rPr lang="en-US" dirty="0" err="1"/>
              <a:t>Bassert</a:t>
            </a:r>
            <a:r>
              <a:rPr lang="en-US" dirty="0"/>
              <a:t>, pgs. 1239-1243, 1249-1264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Bandages and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029200"/>
          </a:xfrm>
        </p:spPr>
        <p:txBody>
          <a:bodyPr/>
          <a:lstStyle/>
          <a:p>
            <a:r>
              <a:rPr lang="en-US" sz="3600" dirty="0" smtClean="0"/>
              <a:t>Bandages must be applied carefully and must be fit to the wound. </a:t>
            </a:r>
          </a:p>
          <a:p>
            <a:pPr marL="342900" lvl="2" indent="-342900"/>
            <a:r>
              <a:rPr lang="en-US" sz="4000" dirty="0"/>
              <a:t>Signs of improper bandage fit and/or problems include: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  1) swelling above or below bandage</a:t>
            </a:r>
            <a:br>
              <a:rPr lang="en-US" sz="2800" dirty="0"/>
            </a:br>
            <a:r>
              <a:rPr lang="en-US" sz="2800" dirty="0"/>
              <a:t>   2) redness or discoloration of skin near bandage</a:t>
            </a:r>
            <a:br>
              <a:rPr lang="en-US" sz="2800" dirty="0"/>
            </a:br>
            <a:r>
              <a:rPr lang="en-US" sz="2800" dirty="0"/>
              <a:t>   3) odor </a:t>
            </a:r>
            <a:br>
              <a:rPr lang="en-US" sz="2800" dirty="0"/>
            </a:br>
            <a:r>
              <a:rPr lang="en-US" sz="2800" dirty="0"/>
              <a:t>   4) </a:t>
            </a:r>
            <a:r>
              <a:rPr lang="en-US" sz="2800" dirty="0" smtClean="0"/>
              <a:t>moisture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  5) excessive chewing or </a:t>
            </a:r>
            <a:r>
              <a:rPr lang="en-US" sz="2800" dirty="0" smtClean="0"/>
              <a:t>licking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Bandages TOO Tight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1810" r="-61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2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Bandage for Tightness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570" b="8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7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Bandaging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SzPct val="110000"/>
              <a:buFont typeface="+mj-lt"/>
              <a:buAutoNum type="arabicParenR"/>
            </a:pPr>
            <a:r>
              <a:rPr lang="en-US" sz="3300" dirty="0"/>
              <a:t>Bandages must be changed every day or two</a:t>
            </a:r>
          </a:p>
          <a:p>
            <a:pPr marL="514350" indent="-514350">
              <a:buSzPct val="110000"/>
              <a:buFont typeface="+mj-lt"/>
              <a:buAutoNum type="arabicParenR"/>
            </a:pPr>
            <a:r>
              <a:rPr lang="en-US" sz="3300" dirty="0"/>
              <a:t>The wound must be kept clean and dry between changes</a:t>
            </a:r>
          </a:p>
          <a:p>
            <a:pPr marL="514350" indent="-514350">
              <a:buSzPct val="110000"/>
              <a:buFont typeface="+mj-lt"/>
              <a:buAutoNum type="arabicParenR"/>
            </a:pPr>
            <a:r>
              <a:rPr lang="en-US" sz="3300" dirty="0"/>
              <a:t>Swelling above or below the bandage means </a:t>
            </a:r>
            <a:r>
              <a:rPr lang="en-US" sz="3300" dirty="0" smtClean="0"/>
              <a:t>its too </a:t>
            </a:r>
            <a:r>
              <a:rPr lang="en-US" sz="3300" dirty="0"/>
              <a:t>tight.</a:t>
            </a:r>
          </a:p>
          <a:p>
            <a:pPr marL="514350" indent="-514350">
              <a:buSzPct val="110000"/>
              <a:buFont typeface="+mj-lt"/>
              <a:buAutoNum type="arabicParenR"/>
            </a:pPr>
            <a:r>
              <a:rPr lang="en-US" sz="3300" dirty="0"/>
              <a:t>If your pet suddenly starts licking or chewing the bandage, or if there’s a bad smell, remove the bandage immediately to be sure there is not an infection or other problem.</a:t>
            </a:r>
          </a:p>
          <a:p>
            <a:pPr marL="514350" indent="-514350">
              <a:buSzPct val="110000"/>
              <a:buFont typeface="+mj-lt"/>
              <a:buAutoNum type="arabicParenR"/>
            </a:pPr>
            <a:r>
              <a:rPr lang="en-US" sz="3300" dirty="0" smtClean="0"/>
              <a:t>Bandages </a:t>
            </a:r>
            <a:r>
              <a:rPr lang="en-US" sz="3300" dirty="0"/>
              <a:t>are a short term solution until treatment from a vet is available.</a:t>
            </a:r>
          </a:p>
          <a:p>
            <a:pPr marL="971550" lvl="1" indent="-514350">
              <a:buSzPct val="110000"/>
              <a:buNone/>
            </a:pPr>
            <a:r>
              <a:rPr lang="en-US" sz="2800" dirty="0" smtClean="0"/>
              <a:t>	- If </a:t>
            </a:r>
            <a:r>
              <a:rPr lang="en-US" sz="2800" dirty="0"/>
              <a:t>a bandage is needed, most likely a veterinarian will need to be seen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</TotalTime>
  <Words>1168</Words>
  <Application>Microsoft Macintosh PowerPoint</Application>
  <PresentationFormat>On-screen Show (4:3)</PresentationFormat>
  <Paragraphs>124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Bandaging</vt:lpstr>
      <vt:lpstr>Not all wounds heal equally.</vt:lpstr>
      <vt:lpstr>Not all wounds heal equally.</vt:lpstr>
      <vt:lpstr>Why do we use bandages? </vt:lpstr>
      <vt:lpstr>Bandages</vt:lpstr>
      <vt:lpstr>Bandages and Fit</vt:lpstr>
      <vt:lpstr>Bandages TOO Tight </vt:lpstr>
      <vt:lpstr>Check Bandage for Tightness</vt:lpstr>
      <vt:lpstr>Rules of Bandaging</vt:lpstr>
      <vt:lpstr>PowerPoint Presentation</vt:lpstr>
      <vt:lpstr>Parts of a Bandage</vt:lpstr>
      <vt:lpstr>Absorbent Pad</vt:lpstr>
      <vt:lpstr>Gauze</vt:lpstr>
      <vt:lpstr>Gauze (cont.)</vt:lpstr>
      <vt:lpstr>Tape</vt:lpstr>
      <vt:lpstr>Tape (cont.)</vt:lpstr>
      <vt:lpstr>What if you lack supplies? </vt:lpstr>
      <vt:lpstr>Applying a Bandage</vt:lpstr>
      <vt:lpstr>Applying a Bandage</vt:lpstr>
      <vt:lpstr>Applying a Bandage</vt:lpstr>
      <vt:lpstr>Applying a Bandage</vt:lpstr>
      <vt:lpstr>Applying a Bandage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Bandaging</dc:title>
  <dc:creator>WUHS</dc:creator>
  <cp:lastModifiedBy>Jamie Renier</cp:lastModifiedBy>
  <cp:revision>20</cp:revision>
  <dcterms:created xsi:type="dcterms:W3CDTF">2010-10-10T13:08:36Z</dcterms:created>
  <dcterms:modified xsi:type="dcterms:W3CDTF">2014-02-18T01:48:32Z</dcterms:modified>
</cp:coreProperties>
</file>