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2"/>
  </p:notesMasterIdLst>
  <p:handoutMasterIdLst>
    <p:handoutMasterId r:id="rId23"/>
  </p:handoutMasterIdLst>
  <p:sldIdLst>
    <p:sldId id="349" r:id="rId2"/>
    <p:sldId id="354" r:id="rId3"/>
    <p:sldId id="355" r:id="rId4"/>
    <p:sldId id="356" r:id="rId5"/>
    <p:sldId id="377" r:id="rId6"/>
    <p:sldId id="359" r:id="rId7"/>
    <p:sldId id="379" r:id="rId8"/>
    <p:sldId id="380" r:id="rId9"/>
    <p:sldId id="360" r:id="rId10"/>
    <p:sldId id="361" r:id="rId11"/>
    <p:sldId id="362" r:id="rId12"/>
    <p:sldId id="363" r:id="rId13"/>
    <p:sldId id="367" r:id="rId14"/>
    <p:sldId id="378" r:id="rId15"/>
    <p:sldId id="369" r:id="rId16"/>
    <p:sldId id="381" r:id="rId17"/>
    <p:sldId id="370" r:id="rId18"/>
    <p:sldId id="372" r:id="rId19"/>
    <p:sldId id="373" r:id="rId20"/>
    <p:sldId id="375" r:id="rId21"/>
  </p:sldIdLst>
  <p:sldSz cx="9144000" cy="6858000" type="screen4x3"/>
  <p:notesSz cx="68580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 varScale="1">
        <p:scale>
          <a:sx n="72" d="100"/>
          <a:sy n="72" d="100"/>
        </p:scale>
        <p:origin x="-12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5811A-08AB-4C3B-A635-4E9EE46953A0}" type="datetimeFigureOut">
              <a:rPr lang="en-US" smtClean="0"/>
              <a:t>12/29/15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1FBD1-A2DF-4598-A2DB-00BB5226F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46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A932D-09C9-47A7-97F3-8076FB8ED331}" type="datetimeFigureOut">
              <a:rPr lang="en-US" smtClean="0"/>
              <a:t>12/29/15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94A24-8146-4E2F-89D3-5ACA830AE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46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963C8-DF4C-4A76-9C2C-BA69D7EF8F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A1B8D-F4DF-40AC-872E-A31465B6C5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04328-897B-40E8-BA53-ACA117539A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8C592-614E-4318-8326-C21EA907CB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8B6B3-4FAC-4793-B656-683165BE20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23756-7C35-4D59-AA1C-95A5E5A307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23D94-C504-4C7C-A775-F0A8FE55FD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5D48A-61BA-4E11-BFAB-D0BA92D5F0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D28DC-3829-4286-A23D-E085D4D532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1B47B-099C-43CC-8D5A-0CFAA7D032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FE65E-A0FB-4DAC-BE4D-33A78F276F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408BB9-89A0-480B-BED1-3D27AFE4DD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172200"/>
          </a:xfrm>
        </p:spPr>
        <p:txBody>
          <a:bodyPr/>
          <a:lstStyle/>
          <a:p>
            <a:r>
              <a:rPr lang="en-US" sz="8000" dirty="0" smtClean="0">
                <a:latin typeface="Aharoni" pitchFamily="2" charset="-79"/>
                <a:cs typeface="Aharoni" pitchFamily="2" charset="-79"/>
              </a:rPr>
              <a:t>STEM</a:t>
            </a:r>
            <a:endParaRPr lang="en-US" sz="80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5000" y="533400"/>
            <a:ext cx="6781800" cy="5638800"/>
          </a:xfrm>
        </p:spPr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i="1" dirty="0" smtClean="0"/>
              <a:t>Bulb 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very </a:t>
            </a:r>
            <a:r>
              <a:rPr lang="en-US" dirty="0" smtClean="0"/>
              <a:t>short flattened stem 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several </a:t>
            </a:r>
            <a:r>
              <a:rPr lang="en-US" dirty="0" smtClean="0"/>
              <a:t>fleshy leaves </a:t>
            </a:r>
            <a:r>
              <a:rPr lang="en-US" dirty="0" smtClean="0"/>
              <a:t>attached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tend </a:t>
            </a:r>
            <a:r>
              <a:rPr lang="en-US" dirty="0" smtClean="0"/>
              <a:t>to be found beneath the </a:t>
            </a:r>
            <a:r>
              <a:rPr lang="en-US" dirty="0" smtClean="0"/>
              <a:t>soil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/>
              <a:t>e</a:t>
            </a:r>
            <a:r>
              <a:rPr lang="en-US" dirty="0" smtClean="0"/>
              <a:t>xample = </a:t>
            </a:r>
            <a:r>
              <a:rPr lang="en-US" dirty="0" smtClean="0"/>
              <a:t>onion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i="1" dirty="0"/>
              <a:t>C</a:t>
            </a:r>
            <a:r>
              <a:rPr lang="en-US" b="1" i="1" dirty="0" smtClean="0"/>
              <a:t>orm 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spherical structure</a:t>
            </a: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much </a:t>
            </a:r>
            <a:r>
              <a:rPr lang="en-US" dirty="0" smtClean="0"/>
              <a:t>like a </a:t>
            </a:r>
            <a:r>
              <a:rPr lang="en-US" dirty="0" smtClean="0"/>
              <a:t>bulb </a:t>
            </a:r>
            <a:r>
              <a:rPr lang="en-US" dirty="0" smtClean="0"/>
              <a:t>but </a:t>
            </a:r>
            <a:r>
              <a:rPr lang="en-US" dirty="0" smtClean="0"/>
              <a:t>entire structure, </a:t>
            </a:r>
            <a:r>
              <a:rPr lang="en-US" dirty="0" smtClean="0"/>
              <a:t>is stem as opposed to stem </a:t>
            </a:r>
            <a:r>
              <a:rPr lang="en-US" dirty="0" smtClean="0"/>
              <a:t>&amp; leaves.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/>
              <a:t>e</a:t>
            </a:r>
            <a:r>
              <a:rPr lang="en-US" dirty="0" smtClean="0"/>
              <a:t>xample = </a:t>
            </a:r>
            <a:r>
              <a:rPr lang="en-US" dirty="0" smtClean="0"/>
              <a:t>gladiolus</a:t>
            </a:r>
            <a:endParaRPr lang="en-US" dirty="0"/>
          </a:p>
        </p:txBody>
      </p:sp>
      <p:pic>
        <p:nvPicPr>
          <p:cNvPr id="13314" name="Picture 2" descr="C:\Documents and Settings\myers\Local Settings\Temporary Internet Files\Content.IE5\DLKBBZ5A\MCj0424860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12049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C:\Documents and Settings\myers\Local Settings\Temporary Internet Files\Content.IE5\DKU2JC14\MCNA00978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505200"/>
            <a:ext cx="1189037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0" y="228600"/>
            <a:ext cx="6705600" cy="6400800"/>
          </a:xfrm>
        </p:spPr>
        <p:txBody>
          <a:bodyPr>
            <a:normAutofit fontScale="92500" lnSpcReduction="10000"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i="1" dirty="0" smtClean="0"/>
              <a:t>Rhizome </a:t>
            </a: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underground </a:t>
            </a:r>
            <a:r>
              <a:rPr lang="en-US" dirty="0" smtClean="0"/>
              <a:t>stem 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lies horizontally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/>
              <a:t>e</a:t>
            </a:r>
            <a:r>
              <a:rPr lang="en-US" dirty="0" smtClean="0"/>
              <a:t>xamples: </a:t>
            </a:r>
            <a:r>
              <a:rPr lang="en-US" dirty="0" err="1" smtClean="0"/>
              <a:t>h</a:t>
            </a:r>
            <a:r>
              <a:rPr lang="en-US" dirty="0" err="1" smtClean="0"/>
              <a:t>ostas</a:t>
            </a:r>
            <a:r>
              <a:rPr lang="en-US" dirty="0" smtClean="0"/>
              <a:t>, mo</a:t>
            </a:r>
            <a:r>
              <a:rPr lang="en-US" dirty="0" smtClean="0"/>
              <a:t>ther</a:t>
            </a:r>
            <a:r>
              <a:rPr lang="en-US" dirty="0" smtClean="0"/>
              <a:t>-in-law’s </a:t>
            </a:r>
            <a:r>
              <a:rPr lang="en-US" dirty="0" smtClean="0"/>
              <a:t>t</a:t>
            </a:r>
            <a:r>
              <a:rPr lang="en-US" dirty="0" smtClean="0"/>
              <a:t>ongue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300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i="1" dirty="0" smtClean="0"/>
              <a:t>Stolon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horizontal </a:t>
            </a:r>
            <a:r>
              <a:rPr lang="en-US" dirty="0" smtClean="0"/>
              <a:t>stem 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lies </a:t>
            </a:r>
            <a:r>
              <a:rPr lang="en-US" dirty="0" smtClean="0"/>
              <a:t>above the </a:t>
            </a:r>
            <a:r>
              <a:rPr lang="en-US" dirty="0" smtClean="0"/>
              <a:t>ground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called </a:t>
            </a:r>
            <a:r>
              <a:rPr lang="en-US" dirty="0" smtClean="0"/>
              <a:t>runners </a:t>
            </a:r>
            <a:r>
              <a:rPr lang="en-US" dirty="0" smtClean="0"/>
              <a:t>(spread plant)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e</a:t>
            </a:r>
            <a:r>
              <a:rPr lang="en-US" dirty="0" smtClean="0"/>
              <a:t>xample: </a:t>
            </a:r>
            <a:r>
              <a:rPr lang="en-US" dirty="0" smtClean="0"/>
              <a:t>s</a:t>
            </a:r>
            <a:r>
              <a:rPr lang="en-US" dirty="0" smtClean="0"/>
              <a:t>trawberries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1500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i="1" dirty="0" smtClean="0"/>
              <a:t>Tuber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rhizome </a:t>
            </a:r>
            <a:r>
              <a:rPr lang="en-US" dirty="0" smtClean="0"/>
              <a:t>with </a:t>
            </a:r>
            <a:r>
              <a:rPr lang="en-US" dirty="0" smtClean="0"/>
              <a:t>swollen tip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stores food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/>
              <a:t>e</a:t>
            </a:r>
            <a:r>
              <a:rPr lang="en-US" dirty="0" smtClean="0"/>
              <a:t>xample: </a:t>
            </a:r>
            <a:r>
              <a:rPr lang="en-US" dirty="0" smtClean="0"/>
              <a:t>potatoes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pic>
        <p:nvPicPr>
          <p:cNvPr id="14338" name="Picture 2" descr="C:\Documents and Settings\myers\Local Settings\Temporary Internet Files\Content.IE5\NIVAYTIG\MCNA00206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1579563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C:\Documents and Settings\myers\Local Settings\Temporary Internet Files\Content.IE5\4YZVRM6D\MCj042487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86000"/>
            <a:ext cx="13223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C:\Documents and Settings\myers\Local Settings\Temporary Internet Files\Content.IE5\DKU2JC14\MCj0331282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800600"/>
            <a:ext cx="1795463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274638"/>
            <a:ext cx="5197475" cy="6211887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i="1" dirty="0" smtClean="0"/>
              <a:t>1. Xylem</a:t>
            </a:r>
          </a:p>
          <a:p>
            <a:pPr>
              <a:buFontTx/>
              <a:buChar char="-"/>
            </a:pPr>
            <a:r>
              <a:rPr lang="en-US" sz="4000" dirty="0" smtClean="0"/>
              <a:t>Tissue conducts movement of water </a:t>
            </a:r>
            <a:r>
              <a:rPr lang="en-US" sz="4000" dirty="0" smtClean="0"/>
              <a:t>and minerals throughout the </a:t>
            </a:r>
            <a:r>
              <a:rPr lang="en-US" sz="4000" dirty="0" smtClean="0"/>
              <a:t>plant</a:t>
            </a:r>
          </a:p>
          <a:p>
            <a:pPr>
              <a:buFontTx/>
              <a:buChar char="-"/>
            </a:pPr>
            <a:r>
              <a:rPr lang="en-US" sz="4000" dirty="0" smtClean="0"/>
              <a:t>Made of </a:t>
            </a:r>
            <a:r>
              <a:rPr lang="en-US" sz="4000" dirty="0" smtClean="0"/>
              <a:t>tube-like cells that grow together to conduct </a:t>
            </a:r>
            <a:r>
              <a:rPr lang="en-US" sz="4000" dirty="0" smtClean="0"/>
              <a:t>liquids</a:t>
            </a:r>
          </a:p>
          <a:p>
            <a:pPr>
              <a:buFontTx/>
              <a:buChar char="-"/>
            </a:pPr>
            <a:r>
              <a:rPr lang="en-US" sz="4000" dirty="0" smtClean="0"/>
              <a:t>Tends </a:t>
            </a:r>
            <a:r>
              <a:rPr lang="en-US" sz="4000" dirty="0" smtClean="0"/>
              <a:t>to be found closer to the center of the </a:t>
            </a:r>
            <a:r>
              <a:rPr lang="en-US" sz="4000" dirty="0" smtClean="0"/>
              <a:t>stem</a:t>
            </a:r>
            <a:endParaRPr lang="en-US" sz="4000" dirty="0" smtClean="0"/>
          </a:p>
          <a:p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5791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864">
              <a:defRPr/>
            </a:pPr>
            <a:r>
              <a:rPr lang="en-US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Internal Stem Structures </a:t>
            </a:r>
            <a:endParaRPr lang="en-US" b="1" u="sng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2400"/>
            <a:ext cx="2286000" cy="185545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2. </a:t>
            </a:r>
            <a:r>
              <a:rPr lang="en-US" sz="4000" b="1" i="1" dirty="0" smtClean="0"/>
              <a:t>Phloem </a:t>
            </a:r>
          </a:p>
          <a:p>
            <a:pPr>
              <a:buFontTx/>
              <a:buChar char="-"/>
            </a:pPr>
            <a:r>
              <a:rPr lang="en-US" sz="4000" dirty="0"/>
              <a:t>T</a:t>
            </a:r>
            <a:r>
              <a:rPr lang="en-US" sz="4000" dirty="0" smtClean="0"/>
              <a:t>issue </a:t>
            </a:r>
            <a:r>
              <a:rPr lang="en-US" sz="4000" dirty="0"/>
              <a:t>that </a:t>
            </a:r>
            <a:r>
              <a:rPr lang="en-US" sz="4000" dirty="0" smtClean="0"/>
              <a:t>conducts/moves </a:t>
            </a:r>
            <a:r>
              <a:rPr lang="en-US" sz="4000" dirty="0"/>
              <a:t>food (produced in the leaf) to the rest of the </a:t>
            </a:r>
            <a:r>
              <a:rPr lang="en-US" sz="4000" dirty="0" smtClean="0"/>
              <a:t>plant</a:t>
            </a:r>
          </a:p>
          <a:p>
            <a:pPr>
              <a:buFontTx/>
              <a:buChar char="-"/>
            </a:pPr>
            <a:r>
              <a:rPr lang="en-US" sz="4000" dirty="0"/>
              <a:t>C</a:t>
            </a:r>
            <a:r>
              <a:rPr lang="en-US" sz="4000" dirty="0" smtClean="0"/>
              <a:t>ells form tube</a:t>
            </a:r>
          </a:p>
          <a:p>
            <a:pPr>
              <a:buFontTx/>
              <a:buChar char="-"/>
            </a:pPr>
            <a:r>
              <a:rPr lang="en-US" sz="4000" dirty="0" smtClean="0"/>
              <a:t>Generally found </a:t>
            </a:r>
            <a:r>
              <a:rPr lang="en-US" sz="4000" dirty="0"/>
              <a:t>toward the outside of the </a:t>
            </a:r>
            <a:r>
              <a:rPr lang="en-US" sz="4000" dirty="0" smtClean="0"/>
              <a:t>stem</a:t>
            </a:r>
            <a:endParaRPr lang="en-US" sz="4000" dirty="0"/>
          </a:p>
          <a:p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864">
              <a:defRPr/>
            </a:pPr>
            <a:r>
              <a:rPr lang="en-US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Internal Stem Structures </a:t>
            </a:r>
            <a:endParaRPr lang="en-US" b="1" u="sng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64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i="1" dirty="0" smtClean="0"/>
              <a:t>3. Cambium </a:t>
            </a:r>
            <a:endParaRPr lang="en-US" sz="4000" dirty="0" smtClean="0"/>
          </a:p>
          <a:p>
            <a:pPr>
              <a:buFontTx/>
              <a:buChar char="-"/>
            </a:pPr>
            <a:r>
              <a:rPr lang="en-US" sz="4000" dirty="0" smtClean="0"/>
              <a:t>T</a:t>
            </a:r>
            <a:r>
              <a:rPr lang="en-US" sz="4000" dirty="0" smtClean="0"/>
              <a:t>issue </a:t>
            </a:r>
            <a:r>
              <a:rPr lang="en-US" sz="4000" dirty="0" smtClean="0"/>
              <a:t>responsible for the production of new xylem and </a:t>
            </a:r>
            <a:r>
              <a:rPr lang="en-US" sz="4000" dirty="0" smtClean="0"/>
              <a:t>phloem</a:t>
            </a:r>
          </a:p>
          <a:p>
            <a:pPr>
              <a:buFontTx/>
              <a:buChar char="-"/>
            </a:pPr>
            <a:r>
              <a:rPr lang="en-US" sz="4000" dirty="0"/>
              <a:t>R</a:t>
            </a:r>
            <a:r>
              <a:rPr lang="en-US" sz="4000" dirty="0" smtClean="0"/>
              <a:t>esponsible </a:t>
            </a:r>
            <a:r>
              <a:rPr lang="en-US" sz="4000" dirty="0" smtClean="0"/>
              <a:t>for growth in the girth of the </a:t>
            </a:r>
            <a:r>
              <a:rPr lang="en-US" sz="4000" dirty="0" smtClean="0"/>
              <a:t>stem</a:t>
            </a:r>
          </a:p>
          <a:p>
            <a:pPr>
              <a:buFontTx/>
              <a:buChar char="-"/>
            </a:pPr>
            <a:r>
              <a:rPr lang="en-US" sz="4000" dirty="0" smtClean="0"/>
              <a:t>Generally found </a:t>
            </a:r>
            <a:r>
              <a:rPr lang="en-US" sz="4000" dirty="0" smtClean="0"/>
              <a:t>between the xylem and the </a:t>
            </a:r>
            <a:r>
              <a:rPr lang="en-US" sz="4000" dirty="0" smtClean="0"/>
              <a:t>phloem</a:t>
            </a:r>
            <a:endParaRPr lang="en-US" sz="4000" dirty="0" smtClean="0"/>
          </a:p>
          <a:p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5638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864">
              <a:defRPr/>
            </a:pPr>
            <a:r>
              <a:rPr lang="en-US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Internal Stem Structures </a:t>
            </a:r>
            <a:endParaRPr lang="en-US" b="1" u="sng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28600"/>
            <a:ext cx="2362200" cy="207355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848600" cy="1041864"/>
          </a:xfrm>
        </p:spPr>
        <p:txBody>
          <a:bodyPr>
            <a:normAutofit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4800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Translocation </a:t>
            </a:r>
            <a:endParaRPr lang="en-US" sz="4800" b="1" u="sng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676400"/>
            <a:ext cx="7315200" cy="4419600"/>
          </a:xfrm>
        </p:spPr>
        <p:txBody>
          <a:bodyPr>
            <a:norm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600" b="1" i="1" dirty="0"/>
              <a:t>M</a:t>
            </a:r>
            <a:r>
              <a:rPr lang="en-US" sz="3600" b="1" i="1" dirty="0" smtClean="0"/>
              <a:t>ovement </a:t>
            </a:r>
            <a:r>
              <a:rPr lang="en-US" sz="3600" b="1" i="1" dirty="0" smtClean="0"/>
              <a:t>of materials through vascular tissues </a:t>
            </a:r>
            <a:endParaRPr lang="en-US" sz="3600" b="1" i="1" dirty="0" smtClean="0"/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3600" b="1" i="1" dirty="0" smtClean="0"/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dirty="0" smtClean="0"/>
              <a:t>XYLEM</a:t>
            </a:r>
            <a:r>
              <a:rPr lang="en-US" dirty="0" smtClean="0"/>
              <a:t> = </a:t>
            </a:r>
            <a:r>
              <a:rPr lang="en-US" dirty="0" smtClean="0"/>
              <a:t>dilute </a:t>
            </a:r>
            <a:r>
              <a:rPr lang="en-US" dirty="0" smtClean="0"/>
              <a:t>solution of water and dissolved </a:t>
            </a:r>
            <a:r>
              <a:rPr lang="en-US" dirty="0" smtClean="0"/>
              <a:t>minerals, ONLY ONE direction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dirty="0" smtClean="0"/>
              <a:t>PHLOEM</a:t>
            </a:r>
            <a:r>
              <a:rPr lang="en-US" dirty="0" smtClean="0"/>
              <a:t> = </a:t>
            </a:r>
            <a:r>
              <a:rPr lang="en-US" dirty="0"/>
              <a:t>s</a:t>
            </a:r>
            <a:r>
              <a:rPr lang="en-US" dirty="0" smtClean="0"/>
              <a:t>ugars </a:t>
            </a:r>
            <a:r>
              <a:rPr lang="en-US" dirty="0" smtClean="0"/>
              <a:t>move through the </a:t>
            </a:r>
            <a:r>
              <a:rPr lang="en-US" dirty="0" smtClean="0"/>
              <a:t>phloem, DIFFERENT direction 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2988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077200" cy="965664"/>
          </a:xfrm>
        </p:spPr>
        <p:txBody>
          <a:bodyPr>
            <a:normAutofit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Monocot VS Dicot  Stems </a:t>
            </a:r>
            <a:endParaRPr lang="en-US" b="1" u="sng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dirty="0" smtClean="0"/>
              <a:t>Monocot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Have e</a:t>
            </a:r>
            <a:r>
              <a:rPr lang="en-US" dirty="0" smtClean="0"/>
              <a:t>pidermis </a:t>
            </a:r>
            <a:r>
              <a:rPr lang="en-US" dirty="0" smtClean="0"/>
              <a:t>that provides </a:t>
            </a:r>
            <a:r>
              <a:rPr lang="en-US" dirty="0" smtClean="0"/>
              <a:t>protection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Xylem &amp; phloem </a:t>
            </a:r>
            <a:r>
              <a:rPr lang="en-US" dirty="0" smtClean="0"/>
              <a:t>are grouped in vascular </a:t>
            </a:r>
            <a:r>
              <a:rPr lang="en-US" u="sng" dirty="0" smtClean="0"/>
              <a:t>bundles</a:t>
            </a:r>
            <a:r>
              <a:rPr lang="en-US" dirty="0" smtClean="0"/>
              <a:t> </a:t>
            </a:r>
            <a:r>
              <a:rPr lang="en-US" u="sng" dirty="0" smtClean="0"/>
              <a:t>throughout</a:t>
            </a:r>
            <a:r>
              <a:rPr lang="en-US" dirty="0" smtClean="0"/>
              <a:t> stem extending entire length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Xylem inside, phloem outside, lack cambium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b="1" dirty="0" smtClean="0"/>
              <a:t>Dicot 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dirty="0" smtClean="0"/>
              <a:t>Have epidermis with </a:t>
            </a:r>
            <a:r>
              <a:rPr lang="en-US" b="1" dirty="0" smtClean="0"/>
              <a:t>cortex</a:t>
            </a:r>
            <a:r>
              <a:rPr lang="en-US" dirty="0" smtClean="0"/>
              <a:t> for protection comprised of vascular </a:t>
            </a:r>
            <a:r>
              <a:rPr lang="en-US" u="sng" dirty="0" smtClean="0"/>
              <a:t>bundles that form a ring 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dirty="0"/>
              <a:t>Xylem inside, phloem outside, </a:t>
            </a:r>
            <a:r>
              <a:rPr lang="en-US" dirty="0" smtClean="0"/>
              <a:t>cambium between </a:t>
            </a:r>
            <a:endParaRPr lang="en-US" dirty="0"/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dirty="0"/>
              <a:t>C</a:t>
            </a:r>
            <a:r>
              <a:rPr lang="en-US" dirty="0" smtClean="0"/>
              <a:t>enter </a:t>
            </a:r>
            <a:r>
              <a:rPr lang="en-US" dirty="0"/>
              <a:t>of the stem </a:t>
            </a:r>
            <a:r>
              <a:rPr lang="en-US" b="1" dirty="0" smtClean="0"/>
              <a:t>pith</a:t>
            </a:r>
            <a:r>
              <a:rPr lang="en-US" dirty="0" smtClean="0"/>
              <a:t> (storage) </a:t>
            </a:r>
            <a:endParaRPr lang="en-US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779145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880064"/>
          </a:xfrm>
        </p:spPr>
        <p:txBody>
          <a:bodyPr>
            <a:normAutofit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Heartwood VS Sapwood </a:t>
            </a:r>
            <a:endParaRPr lang="en-US" b="1" u="sng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</p:spPr>
        <p:txBody>
          <a:bodyPr>
            <a:normAutofit lnSpcReduction="10000"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i="1" dirty="0" smtClean="0"/>
              <a:t>Heartwood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darker </a:t>
            </a:r>
            <a:r>
              <a:rPr lang="en-US" dirty="0" smtClean="0"/>
              <a:t>wood to the center of the tree 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xylem </a:t>
            </a:r>
            <a:r>
              <a:rPr lang="en-US" dirty="0" smtClean="0"/>
              <a:t>cells </a:t>
            </a:r>
            <a:r>
              <a:rPr lang="en-US" dirty="0" smtClean="0"/>
              <a:t>have </a:t>
            </a:r>
            <a:r>
              <a:rPr lang="en-US" dirty="0" smtClean="0"/>
              <a:t>filled with gums, resins, pigments, and </a:t>
            </a:r>
            <a:r>
              <a:rPr lang="en-US" dirty="0" smtClean="0"/>
              <a:t>tannins</a:t>
            </a:r>
          </a:p>
          <a:p>
            <a:pPr lvl="1">
              <a:spcBef>
                <a:spcPts val="0"/>
              </a:spcBef>
              <a:buFontTx/>
              <a:buChar char="-"/>
              <a:defRPr/>
            </a:pPr>
            <a:r>
              <a:rPr lang="en-US" dirty="0" smtClean="0"/>
              <a:t>provide </a:t>
            </a:r>
            <a:r>
              <a:rPr lang="en-US" dirty="0" smtClean="0"/>
              <a:t>strength and no longer function in conducting </a:t>
            </a:r>
            <a:r>
              <a:rPr lang="en-US" dirty="0" smtClean="0"/>
              <a:t>materials</a:t>
            </a:r>
            <a:endParaRPr lang="en-US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i="1" dirty="0" smtClean="0"/>
              <a:t>Sapwood</a:t>
            </a:r>
            <a:r>
              <a:rPr lang="en-US" dirty="0" smtClean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lighter </a:t>
            </a:r>
            <a:r>
              <a:rPr lang="en-US" dirty="0" smtClean="0"/>
              <a:t>wood circling the 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younger </a:t>
            </a:r>
            <a:r>
              <a:rPr lang="en-US" dirty="0" smtClean="0"/>
              <a:t>sapwood actively conducts water and dissolved </a:t>
            </a:r>
            <a:r>
              <a:rPr lang="en-US" dirty="0" smtClean="0"/>
              <a:t>minerals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575264"/>
          </a:xfrm>
        </p:spPr>
        <p:txBody>
          <a:bodyPr>
            <a:normAutofit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Stem Types</a:t>
            </a:r>
            <a:endParaRPr lang="en-US" b="1" u="sng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46238"/>
            <a:ext cx="6019800" cy="4525962"/>
          </a:xfrm>
        </p:spPr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i="1" dirty="0" smtClean="0"/>
              <a:t>Herbaceous stems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/>
              <a:t>S</a:t>
            </a:r>
            <a:r>
              <a:rPr lang="en-US" dirty="0" smtClean="0"/>
              <a:t>oft</a:t>
            </a:r>
            <a:r>
              <a:rPr lang="en-US" dirty="0" smtClean="0"/>
              <a:t>, green, </a:t>
            </a:r>
            <a:r>
              <a:rPr lang="en-US" dirty="0" smtClean="0"/>
              <a:t>flexible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/>
              <a:t>A</a:t>
            </a:r>
            <a:r>
              <a:rPr lang="en-US" dirty="0" smtClean="0"/>
              <a:t>nnuals</a:t>
            </a:r>
            <a:r>
              <a:rPr lang="en-US" dirty="0" smtClean="0"/>
              <a:t>, biennials, or perennials that </a:t>
            </a:r>
            <a:r>
              <a:rPr lang="en-US" u="sng" dirty="0" smtClean="0"/>
              <a:t>die to the ground </a:t>
            </a:r>
            <a:r>
              <a:rPr lang="en-US" dirty="0" smtClean="0"/>
              <a:t>at the end of the growing </a:t>
            </a:r>
            <a:r>
              <a:rPr lang="en-US" dirty="0" smtClean="0"/>
              <a:t>season </a:t>
            </a:r>
            <a:endParaRPr lang="en-US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i="1" dirty="0" smtClean="0"/>
              <a:t>W</a:t>
            </a:r>
            <a:r>
              <a:rPr lang="en-US" b="1" i="1" dirty="0" smtClean="0"/>
              <a:t>oody stems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Hard, produce </a:t>
            </a:r>
            <a:r>
              <a:rPr lang="en-US" dirty="0" smtClean="0"/>
              <a:t>secondary </a:t>
            </a:r>
            <a:r>
              <a:rPr lang="en-US" dirty="0" smtClean="0"/>
              <a:t>growth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/>
              <a:t>M</a:t>
            </a:r>
            <a:r>
              <a:rPr lang="en-US" dirty="0" smtClean="0"/>
              <a:t>ay </a:t>
            </a:r>
            <a:r>
              <a:rPr lang="en-US" dirty="0" smtClean="0"/>
              <a:t>go dormant at the end of a growing </a:t>
            </a:r>
            <a:r>
              <a:rPr lang="en-US" dirty="0" smtClean="0"/>
              <a:t>season</a:t>
            </a:r>
            <a:endParaRPr lang="en-US" dirty="0"/>
          </a:p>
        </p:txBody>
      </p:sp>
      <p:pic>
        <p:nvPicPr>
          <p:cNvPr id="3074" name="Picture 2" descr="C:\Documents and Settings\myers\Local Settings\Temporary Internet Files\Content.IE5\NIVAYTIG\MPj0398977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1962150"/>
            <a:ext cx="19272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381000"/>
            <a:ext cx="5843588" cy="6124575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5664"/>
          </a:xfrm>
        </p:spPr>
        <p:txBody>
          <a:bodyPr>
            <a:normAutofit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Ste</a:t>
            </a:r>
            <a:r>
              <a:rPr lang="en-US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 Functions </a:t>
            </a:r>
            <a:endParaRPr lang="en-US" b="1" u="sng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en-US" sz="3600" dirty="0" smtClean="0"/>
              <a:t>M</a:t>
            </a:r>
            <a:r>
              <a:rPr lang="en-US" sz="3600" dirty="0" smtClean="0"/>
              <a:t>ove </a:t>
            </a:r>
            <a:r>
              <a:rPr lang="en-US" sz="3600" dirty="0" smtClean="0"/>
              <a:t>water, minerals, and manufactured food throughout the whole </a:t>
            </a:r>
            <a:r>
              <a:rPr lang="en-US" sz="3600" dirty="0" smtClean="0"/>
              <a:t>plant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3600" dirty="0"/>
              <a:t>Store </a:t>
            </a:r>
            <a:r>
              <a:rPr lang="en-US" sz="3600" dirty="0" smtClean="0"/>
              <a:t>food</a:t>
            </a:r>
            <a:endParaRPr lang="en-US" sz="3600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3600" dirty="0" smtClean="0"/>
              <a:t>Green </a:t>
            </a:r>
            <a:r>
              <a:rPr lang="en-US" sz="3600" dirty="0" smtClean="0"/>
              <a:t>stems help produce food through </a:t>
            </a:r>
            <a:r>
              <a:rPr lang="en-US" sz="3600" dirty="0" smtClean="0"/>
              <a:t>photosynthesis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en-US" dirty="0"/>
              <a:t>N</a:t>
            </a:r>
            <a:r>
              <a:rPr lang="en-US" dirty="0" smtClean="0"/>
              <a:t>ot </a:t>
            </a:r>
            <a:r>
              <a:rPr lang="en-US" dirty="0" smtClean="0"/>
              <a:t>usually the primary food production, </a:t>
            </a:r>
            <a:r>
              <a:rPr lang="en-US" dirty="0" smtClean="0"/>
              <a:t>but important </a:t>
            </a:r>
            <a:r>
              <a:rPr lang="en-US" dirty="0" smtClean="0"/>
              <a:t>in plants with no </a:t>
            </a:r>
            <a:r>
              <a:rPr lang="en-US" dirty="0" smtClean="0"/>
              <a:t>or </a:t>
            </a:r>
            <a:r>
              <a:rPr lang="en-US" dirty="0" smtClean="0"/>
              <a:t>very small </a:t>
            </a:r>
            <a:r>
              <a:rPr lang="en-US" dirty="0" smtClean="0"/>
              <a:t>leaves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270464"/>
          </a:xfrm>
        </p:spPr>
        <p:txBody>
          <a:bodyPr>
            <a:noAutofit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External Stem Structures </a:t>
            </a:r>
            <a:endParaRPr lang="en-US" b="1" u="sng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9050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="1" i="1" dirty="0" smtClean="0"/>
              <a:t>Apical meristem - </a:t>
            </a:r>
            <a:r>
              <a:rPr lang="en-US" dirty="0" smtClean="0"/>
              <a:t>growing </a:t>
            </a:r>
            <a:r>
              <a:rPr lang="en-US" dirty="0" smtClean="0"/>
              <a:t>point at the tip of the </a:t>
            </a:r>
            <a:r>
              <a:rPr lang="en-US" dirty="0" smtClean="0"/>
              <a:t>stem</a:t>
            </a:r>
          </a:p>
          <a:p>
            <a:pPr>
              <a:buFontTx/>
              <a:buChar char="-"/>
            </a:pPr>
            <a:r>
              <a:rPr lang="en-US" b="1" i="1" dirty="0" smtClean="0"/>
              <a:t>Terminal bud - </a:t>
            </a:r>
            <a:r>
              <a:rPr lang="en-US" dirty="0" smtClean="0"/>
              <a:t>bud </a:t>
            </a:r>
            <a:r>
              <a:rPr lang="en-US" dirty="0" smtClean="0"/>
              <a:t>at the end of the </a:t>
            </a:r>
            <a:r>
              <a:rPr lang="en-US" dirty="0" smtClean="0"/>
              <a:t>stem</a:t>
            </a:r>
          </a:p>
          <a:p>
            <a:pPr>
              <a:buFontTx/>
              <a:buChar char="-"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733800"/>
            <a:ext cx="3540224" cy="2514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3886200"/>
            <a:ext cx="419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apical meristem is the same type of structure as that found on the tip of the root, and it is responsible for growth in the length of the plant.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b="1" i="1" dirty="0" smtClean="0"/>
              <a:t>Node</a:t>
            </a:r>
            <a:r>
              <a:rPr lang="en-US" dirty="0" smtClean="0"/>
              <a:t> = where leaf is attached to stem </a:t>
            </a:r>
          </a:p>
          <a:p>
            <a:r>
              <a:rPr lang="en-US" b="1" i="1" dirty="0"/>
              <a:t>I</a:t>
            </a:r>
            <a:r>
              <a:rPr lang="en-US" b="1" i="1" dirty="0" smtClean="0"/>
              <a:t>nternode = </a:t>
            </a:r>
            <a:r>
              <a:rPr lang="en-US" i="1" dirty="0" smtClean="0"/>
              <a:t>area between leaves</a:t>
            </a:r>
          </a:p>
          <a:p>
            <a:r>
              <a:rPr lang="en-US" b="1" i="1" dirty="0" smtClean="0"/>
              <a:t>Lateral bud</a:t>
            </a:r>
            <a:r>
              <a:rPr lang="en-US" dirty="0" smtClean="0"/>
              <a:t> = side bud - </a:t>
            </a:r>
            <a:r>
              <a:rPr lang="en-US" dirty="0"/>
              <a:t>at node, just above where the leaf is attached</a:t>
            </a:r>
            <a:endParaRPr lang="en-US" dirty="0" smtClean="0"/>
          </a:p>
          <a:p>
            <a:r>
              <a:rPr lang="en-US" b="1" i="1" dirty="0" smtClean="0"/>
              <a:t>Bud scales</a:t>
            </a:r>
            <a:r>
              <a:rPr lang="en-US" dirty="0" smtClean="0"/>
              <a:t> = </a:t>
            </a:r>
            <a:r>
              <a:rPr lang="en-US" dirty="0"/>
              <a:t>small protective </a:t>
            </a:r>
            <a:r>
              <a:rPr lang="en-US" dirty="0" smtClean="0"/>
              <a:t>structures, on outside </a:t>
            </a:r>
            <a:r>
              <a:rPr lang="en-US" dirty="0"/>
              <a:t>of terminal and lateral </a:t>
            </a:r>
            <a:r>
              <a:rPr lang="en-US" dirty="0" smtClean="0"/>
              <a:t>buds</a:t>
            </a:r>
          </a:p>
          <a:p>
            <a:r>
              <a:rPr lang="en-US" b="1" i="1" dirty="0" smtClean="0"/>
              <a:t>Leaf scar</a:t>
            </a:r>
            <a:r>
              <a:rPr lang="en-US" dirty="0"/>
              <a:t> </a:t>
            </a:r>
            <a:r>
              <a:rPr lang="en-US" dirty="0" smtClean="0"/>
              <a:t>= Small </a:t>
            </a:r>
            <a:r>
              <a:rPr lang="en-US" dirty="0"/>
              <a:t>scar just below the lateral </a:t>
            </a:r>
            <a:r>
              <a:rPr lang="en-US" dirty="0" smtClean="0"/>
              <a:t>bud  from when the leaf </a:t>
            </a:r>
            <a:r>
              <a:rPr lang="en-US" dirty="0"/>
              <a:t>falls off of the </a:t>
            </a:r>
            <a:r>
              <a:rPr lang="en-US" dirty="0" smtClean="0"/>
              <a:t>stem</a:t>
            </a:r>
          </a:p>
          <a:p>
            <a:r>
              <a:rPr lang="en-US" b="1" i="1" dirty="0" smtClean="0"/>
              <a:t>Bud </a:t>
            </a:r>
            <a:r>
              <a:rPr lang="en-US" b="1" i="1" dirty="0"/>
              <a:t>scale </a:t>
            </a:r>
            <a:r>
              <a:rPr lang="en-US" b="1" i="1" dirty="0" smtClean="0"/>
              <a:t>scar = </a:t>
            </a:r>
            <a:r>
              <a:rPr lang="en-US" dirty="0"/>
              <a:t>ring of </a:t>
            </a:r>
            <a:r>
              <a:rPr lang="en-US" dirty="0" smtClean="0"/>
              <a:t>scars from when </a:t>
            </a:r>
            <a:r>
              <a:rPr lang="en-US" dirty="0"/>
              <a:t>the buds sprout each </a:t>
            </a:r>
            <a:r>
              <a:rPr lang="en-US" dirty="0" smtClean="0"/>
              <a:t>spring &amp; bud </a:t>
            </a:r>
            <a:r>
              <a:rPr lang="en-US" dirty="0"/>
              <a:t>scales fall </a:t>
            </a:r>
            <a:r>
              <a:rPr lang="en-US" dirty="0" smtClean="0"/>
              <a:t>off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distance between bud scale scars represents one year’s growth of the </a:t>
            </a:r>
            <a:r>
              <a:rPr lang="en-US" dirty="0" smtClean="0"/>
              <a:t>stem.</a:t>
            </a:r>
          </a:p>
          <a:p>
            <a:r>
              <a:rPr lang="en-US" b="1" i="1" dirty="0" smtClean="0"/>
              <a:t>Lenticels </a:t>
            </a:r>
            <a:r>
              <a:rPr lang="en-US" dirty="0" smtClean="0"/>
              <a:t>= small </a:t>
            </a:r>
            <a:r>
              <a:rPr lang="en-US" dirty="0"/>
              <a:t>spots on </a:t>
            </a:r>
            <a:r>
              <a:rPr lang="en-US" dirty="0" smtClean="0"/>
              <a:t>stem, allow </a:t>
            </a:r>
            <a:r>
              <a:rPr lang="en-US" dirty="0"/>
              <a:t>a stem to exchange </a:t>
            </a:r>
            <a:r>
              <a:rPr lang="en-US" dirty="0" smtClean="0"/>
              <a:t>gases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864">
              <a:defRPr/>
            </a:pPr>
            <a:r>
              <a:rPr lang="en-US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External Stem Structures (cont.) </a:t>
            </a:r>
            <a:endParaRPr lang="en-US" b="1" u="sng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58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803864"/>
          </a:xfrm>
        </p:spPr>
        <p:txBody>
          <a:bodyPr>
            <a:normAutofit fontScale="90000"/>
          </a:bodyPr>
          <a:lstStyle/>
          <a:p>
            <a:pPr marL="54864" indent="0"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355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98663" y="360363"/>
            <a:ext cx="5164137" cy="6116637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Stem Structure</a:t>
            </a:r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828800"/>
            <a:ext cx="3755655" cy="484479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 bwMode="auto">
          <a:xfrm>
            <a:off x="5638800" y="2286000"/>
            <a:ext cx="1219200" cy="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5562600" y="2286000"/>
            <a:ext cx="762000" cy="30480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rot="5400000" flipH="1" flipV="1">
            <a:off x="5715000" y="3124200"/>
            <a:ext cx="304800" cy="30480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>
            <a:off x="5181600" y="5715000"/>
            <a:ext cx="762000" cy="22860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>
            <a:off x="5562600" y="3733800"/>
            <a:ext cx="76200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3429000" y="5562600"/>
            <a:ext cx="144780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2209800" y="2895600"/>
            <a:ext cx="99060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ight Brace 17"/>
          <p:cNvSpPr/>
          <p:nvPr/>
        </p:nvSpPr>
        <p:spPr bwMode="auto">
          <a:xfrm>
            <a:off x="5334000" y="4800600"/>
            <a:ext cx="685800" cy="9144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Left Brace 19"/>
          <p:cNvSpPr/>
          <p:nvPr/>
        </p:nvSpPr>
        <p:spPr bwMode="auto">
          <a:xfrm rot="20304557">
            <a:off x="2677005" y="3000754"/>
            <a:ext cx="685800" cy="599308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2514600" y="2362200"/>
            <a:ext cx="53340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 flipV="1">
            <a:off x="5562600" y="1905000"/>
            <a:ext cx="533400" cy="22860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660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Stem Structure</a:t>
            </a:r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828800"/>
            <a:ext cx="3755655" cy="484479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 bwMode="auto">
          <a:xfrm>
            <a:off x="5638800" y="2286000"/>
            <a:ext cx="1219200" cy="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5562600" y="2286000"/>
            <a:ext cx="762000" cy="30480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rot="5400000" flipH="1" flipV="1">
            <a:off x="5715000" y="3124200"/>
            <a:ext cx="304800" cy="30480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>
            <a:off x="5181600" y="5715000"/>
            <a:ext cx="762000" cy="22860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>
            <a:off x="5562600" y="3733800"/>
            <a:ext cx="76200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3429000" y="5562600"/>
            <a:ext cx="144780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2209800" y="2895600"/>
            <a:ext cx="99060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ight Brace 17"/>
          <p:cNvSpPr/>
          <p:nvPr/>
        </p:nvSpPr>
        <p:spPr bwMode="auto">
          <a:xfrm>
            <a:off x="5334000" y="4800600"/>
            <a:ext cx="685800" cy="9144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Left Brace 19"/>
          <p:cNvSpPr/>
          <p:nvPr/>
        </p:nvSpPr>
        <p:spPr bwMode="auto">
          <a:xfrm rot="20304557">
            <a:off x="2677005" y="3000754"/>
            <a:ext cx="685800" cy="599308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72200" y="2209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/>
              <a:t>Terminal Bud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5867400" y="28194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Axillary/Lateral Bud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324600" y="3429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/>
              <a:t>Leaf Scar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5943600" y="47244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/>
              <a:t>One Year’s Growth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5867400" y="5715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/>
              <a:t>Bud Scale Scar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1143000" y="52578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 smtClean="0"/>
              <a:t>Lenticel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381000" y="2667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Node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914400" y="3276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 smtClean="0"/>
              <a:t>Internode</a:t>
            </a:r>
            <a:endParaRPr lang="en-US" sz="2800" dirty="0"/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2286000" y="2209800"/>
            <a:ext cx="685800" cy="15240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0" y="1447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Apical </a:t>
            </a:r>
            <a:r>
              <a:rPr lang="en-US" sz="2800" dirty="0" err="1" smtClean="0"/>
              <a:t>Meristem</a:t>
            </a:r>
            <a:endParaRPr lang="en-US" sz="2800" dirty="0"/>
          </a:p>
        </p:txBody>
      </p:sp>
      <p:cxnSp>
        <p:nvCxnSpPr>
          <p:cNvPr id="43" name="Straight Connector 42"/>
          <p:cNvCxnSpPr/>
          <p:nvPr/>
        </p:nvCxnSpPr>
        <p:spPr bwMode="auto">
          <a:xfrm flipV="1">
            <a:off x="5562600" y="1905000"/>
            <a:ext cx="533400" cy="22860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019800" y="1600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/>
              <a:t>Bud Scale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777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/>
      <p:bldP spid="27" grpId="0"/>
      <p:bldP spid="30" grpId="0"/>
      <p:bldP spid="32" grpId="0"/>
      <p:bldP spid="34" grpId="0"/>
      <p:bldP spid="35" grpId="0"/>
      <p:bldP spid="37" grpId="0"/>
      <p:bldP spid="38" grpId="0"/>
      <p:bldP spid="41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94264"/>
          </a:xfrm>
        </p:spPr>
        <p:txBody>
          <a:bodyPr>
            <a:noAutofit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</a:t>
            </a:r>
            <a:r>
              <a:rPr lang="en-US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pecialized </a:t>
            </a:r>
            <a:r>
              <a:rPr lang="en-US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</a:t>
            </a:r>
            <a:r>
              <a:rPr lang="en-US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tem Structures </a:t>
            </a:r>
            <a:endParaRPr lang="en-US" b="1" u="sng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We </a:t>
            </a:r>
            <a:r>
              <a:rPr lang="en-US" dirty="0" smtClean="0"/>
              <a:t>generally expect stems to be upright and above </a:t>
            </a:r>
            <a:r>
              <a:rPr lang="en-US" dirty="0" smtClean="0"/>
              <a:t>ground, many </a:t>
            </a:r>
            <a:r>
              <a:rPr lang="en-US" dirty="0" smtClean="0"/>
              <a:t>stems do not fit into this mold.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Some </a:t>
            </a:r>
            <a:r>
              <a:rPr lang="en-US" dirty="0" smtClean="0"/>
              <a:t>stems are modified to store food or help the plant reproduce. Some stems grow beneath the soil instead of above it. </a:t>
            </a:r>
            <a:endParaRPr lang="en-US" dirty="0" smtClean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Brainstorm examples of specialized stems…… </a:t>
            </a: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6879</TotalTime>
  <Words>653</Words>
  <Application>Microsoft Macintosh PowerPoint</Application>
  <PresentationFormat>On-screen Show (4:3)</PresentationFormat>
  <Paragraphs>106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STEM</vt:lpstr>
      <vt:lpstr>Stem Types</vt:lpstr>
      <vt:lpstr>Stem Functions </vt:lpstr>
      <vt:lpstr> External Stem Structures </vt:lpstr>
      <vt:lpstr>PowerPoint Presentation</vt:lpstr>
      <vt:lpstr>   </vt:lpstr>
      <vt:lpstr>External Stem Structure</vt:lpstr>
      <vt:lpstr>External Stem Structure</vt:lpstr>
      <vt:lpstr> Specialized Stem Structures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Translocation </vt:lpstr>
      <vt:lpstr>Monocot VS Dicot  Stems </vt:lpstr>
      <vt:lpstr>PowerPoint Presentation</vt:lpstr>
      <vt:lpstr>Heartwood VS Sapwood </vt:lpstr>
      <vt:lpstr>PowerPoint Presentation</vt:lpstr>
    </vt:vector>
  </TitlesOfParts>
  <Company>SDOB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Jamie Renier</cp:lastModifiedBy>
  <cp:revision>70</cp:revision>
  <dcterms:created xsi:type="dcterms:W3CDTF">2004-09-20T23:38:50Z</dcterms:created>
  <dcterms:modified xsi:type="dcterms:W3CDTF">2015-12-31T03:15:09Z</dcterms:modified>
</cp:coreProperties>
</file>