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8" r:id="rId1"/>
  </p:sldMasterIdLst>
  <p:notesMasterIdLst>
    <p:notesMasterId r:id="rId13"/>
  </p:notesMasterIdLst>
  <p:handoutMasterIdLst>
    <p:handoutMasterId r:id="rId14"/>
  </p:handoutMasterIdLst>
  <p:sldIdLst>
    <p:sldId id="350" r:id="rId2"/>
    <p:sldId id="283" r:id="rId3"/>
    <p:sldId id="388" r:id="rId4"/>
    <p:sldId id="377" r:id="rId5"/>
    <p:sldId id="285" r:id="rId6"/>
    <p:sldId id="391" r:id="rId7"/>
    <p:sldId id="286" r:id="rId8"/>
    <p:sldId id="383" r:id="rId9"/>
    <p:sldId id="382" r:id="rId10"/>
    <p:sldId id="390" r:id="rId11"/>
    <p:sldId id="389" r:id="rId12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78" d="100"/>
          <a:sy n="78" d="100"/>
        </p:scale>
        <p:origin x="-9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5811A-08AB-4C3B-A635-4E9EE46953A0}" type="datetimeFigureOut">
              <a:rPr lang="en-US" smtClean="0"/>
              <a:t>12/29/15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1FBD1-A2DF-4598-A2DB-00BB5226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95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A932D-09C9-47A7-97F3-8076FB8ED331}" type="datetimeFigureOut">
              <a:rPr lang="en-US" smtClean="0"/>
              <a:t>12/29/15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94A24-8146-4E2F-89D3-5ACA830AE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6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63C8-DF4C-4A76-9C2C-BA69D7EF8F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8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A1B8D-F4DF-40AC-872E-A31465B6C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6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04328-897B-40E8-BA53-ACA117539A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2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8C592-614E-4318-8326-C21EA907CB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8B6B3-4FAC-4793-B656-683165BE20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0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23756-7C35-4D59-AA1C-95A5E5A30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5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23D94-C504-4C7C-A775-F0A8FE55F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0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5D48A-61BA-4E11-BFAB-D0BA92D5F0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4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D28DC-3829-4286-A23D-E085D4D532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1B47B-099C-43CC-8D5A-0CFAA7D032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0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FE65E-A0FB-4DAC-BE4D-33A78F276F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7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408BB9-89A0-480B-BED1-3D27AFE4DD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172200"/>
          </a:xfrm>
        </p:spPr>
        <p:txBody>
          <a:bodyPr/>
          <a:lstStyle/>
          <a:p>
            <a:r>
              <a:rPr lang="en-US" sz="8000" dirty="0" smtClean="0">
                <a:latin typeface="Aharoni" pitchFamily="2" charset="-79"/>
                <a:cs typeface="Aharoni" pitchFamily="2" charset="-79"/>
              </a:rPr>
              <a:t>ROOTS</a:t>
            </a:r>
            <a:endParaRPr lang="en-US" sz="8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000000"/>
                </a:solidFill>
              </a:rPr>
              <a:t>Healthy Roots</a:t>
            </a:r>
            <a:endParaRPr b="1" u="sng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White or </a:t>
            </a:r>
            <a:r>
              <a:rPr lang="en-US" dirty="0" smtClean="0">
                <a:solidFill>
                  <a:srgbClr val="000000"/>
                </a:solidFill>
              </a:rPr>
              <a:t>nearly white 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and s</a:t>
            </a:r>
            <a:r>
              <a:rPr lang="en-US" dirty="0" smtClean="0">
                <a:solidFill>
                  <a:srgbClr val="000000"/>
                </a:solidFill>
              </a:rPr>
              <a:t>mells fresh </a:t>
            </a:r>
          </a:p>
          <a:p>
            <a:pPr marL="674370" lvl="1" indent="-274320">
              <a:buFont typeface="Wingdings 2"/>
              <a:buChar char=""/>
              <a:defRPr/>
            </a:pPr>
            <a:r>
              <a:rPr lang="en-US" dirty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lack</a:t>
            </a:r>
            <a:r>
              <a:rPr lang="en-US" dirty="0" smtClean="0">
                <a:solidFill>
                  <a:srgbClr val="000000"/>
                </a:solidFill>
              </a:rPr>
              <a:t>, brown, or dark orange and smell rotten or </a:t>
            </a:r>
            <a:r>
              <a:rPr lang="en-US" dirty="0" smtClean="0">
                <a:solidFill>
                  <a:srgbClr val="000000"/>
                </a:solidFill>
              </a:rPr>
              <a:t>sour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= </a:t>
            </a:r>
            <a:r>
              <a:rPr lang="en-US" dirty="0" smtClean="0">
                <a:solidFill>
                  <a:srgbClr val="000000"/>
                </a:solidFill>
              </a:rPr>
              <a:t>root is </a:t>
            </a:r>
            <a:r>
              <a:rPr lang="en-US" dirty="0" smtClean="0">
                <a:solidFill>
                  <a:srgbClr val="000000"/>
                </a:solidFill>
              </a:rPr>
              <a:t>having problems. </a:t>
            </a:r>
            <a:endParaRPr lang="en-US" dirty="0" smtClean="0">
              <a:solidFill>
                <a:srgbClr val="000000"/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Outside = roots in </a:t>
            </a:r>
            <a:r>
              <a:rPr lang="en-US" dirty="0" smtClean="0">
                <a:solidFill>
                  <a:srgbClr val="000000"/>
                </a:solidFill>
              </a:rPr>
              <a:t>top 2 feet of </a:t>
            </a:r>
            <a:r>
              <a:rPr lang="en-US" dirty="0" smtClean="0">
                <a:solidFill>
                  <a:srgbClr val="000000"/>
                </a:solidFill>
              </a:rPr>
              <a:t>soil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Pot = </a:t>
            </a:r>
            <a:r>
              <a:rPr lang="en-US" dirty="0" smtClean="0">
                <a:solidFill>
                  <a:srgbClr val="000000"/>
                </a:solidFill>
              </a:rPr>
              <a:t>roots </a:t>
            </a:r>
            <a:r>
              <a:rPr lang="en-US" dirty="0" smtClean="0">
                <a:solidFill>
                  <a:srgbClr val="000000"/>
                </a:solidFill>
              </a:rPr>
              <a:t>evenly dispersed throughout the </a:t>
            </a:r>
            <a:r>
              <a:rPr lang="en-US" dirty="0" smtClean="0">
                <a:solidFill>
                  <a:srgbClr val="000000"/>
                </a:solidFill>
              </a:rPr>
              <a:t>soil</a:t>
            </a:r>
          </a:p>
          <a:p>
            <a:pPr marL="674370" lvl="1" indent="-274320"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Watering = </a:t>
            </a:r>
            <a:r>
              <a:rPr lang="en-US" dirty="0" smtClean="0">
                <a:solidFill>
                  <a:srgbClr val="000000"/>
                </a:solidFill>
              </a:rPr>
              <a:t>most important </a:t>
            </a:r>
            <a:r>
              <a:rPr lang="en-US" dirty="0" smtClean="0">
                <a:solidFill>
                  <a:srgbClr val="000000"/>
                </a:solidFill>
              </a:rPr>
              <a:t>way </a:t>
            </a:r>
            <a:r>
              <a:rPr lang="en-US" dirty="0" smtClean="0">
                <a:solidFill>
                  <a:srgbClr val="000000"/>
                </a:solidFill>
              </a:rPr>
              <a:t>to keep the root system </a:t>
            </a:r>
            <a:r>
              <a:rPr lang="en-US" dirty="0" smtClean="0">
                <a:solidFill>
                  <a:srgbClr val="000000"/>
                </a:solidFill>
              </a:rPr>
              <a:t>healthy</a:t>
            </a:r>
          </a:p>
          <a:p>
            <a:pPr marL="1074420" lvl="2" indent="-274320">
              <a:buFont typeface="Wingdings 2"/>
              <a:buChar char=""/>
              <a:defRPr/>
            </a:pPr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rainage </a:t>
            </a:r>
            <a:r>
              <a:rPr lang="en-US" dirty="0" smtClean="0">
                <a:solidFill>
                  <a:srgbClr val="000000"/>
                </a:solidFill>
              </a:rPr>
              <a:t>holes </a:t>
            </a:r>
            <a:endParaRPr lang="en-US" dirty="0" smtClean="0">
              <a:solidFill>
                <a:srgbClr val="000000"/>
              </a:solidFill>
            </a:endParaRPr>
          </a:p>
          <a:p>
            <a:pPr marL="1074420" lvl="2" indent="-274320"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oak </a:t>
            </a:r>
            <a:r>
              <a:rPr lang="en-US" dirty="0" smtClean="0">
                <a:solidFill>
                  <a:srgbClr val="000000"/>
                </a:solidFill>
              </a:rPr>
              <a:t>with water until it is dripping out of the drainage </a:t>
            </a:r>
            <a:r>
              <a:rPr lang="en-US" dirty="0" smtClean="0">
                <a:solidFill>
                  <a:srgbClr val="000000"/>
                </a:solidFill>
              </a:rPr>
              <a:t>holes</a:t>
            </a:r>
          </a:p>
          <a:p>
            <a:pPr marL="1074420" lvl="2" indent="-274320"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Allow soil to dry slightly before re-watering</a:t>
            </a:r>
          </a:p>
          <a:p>
            <a:pPr marL="1074420" lvl="2" indent="-274320"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Overwatering usually is TOO often not TOO much at one time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2531" name="Picture 3" descr="C:\Documents and Settings\myers\Local Settings\Temporary Internet Files\Content.IE5\NIVAYTIG\MCj038312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9625" y="152400"/>
            <a:ext cx="1984375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000000"/>
                </a:solidFill>
              </a:rPr>
              <a:t>Water Absorption – FYI </a:t>
            </a:r>
            <a:br>
              <a:rPr lang="en-US" b="1" u="sng" dirty="0" smtClean="0">
                <a:solidFill>
                  <a:srgbClr val="000000"/>
                </a:solidFill>
              </a:rPr>
            </a:br>
            <a:r>
              <a:rPr lang="en-US" sz="2400" b="1" u="sng" dirty="0" smtClean="0">
                <a:solidFill>
                  <a:srgbClr val="000000"/>
                </a:solidFill>
              </a:rPr>
              <a:t>(understand the process not memorize it) </a:t>
            </a:r>
            <a:r>
              <a:rPr lang="en-US" sz="2400" b="1" u="sng" dirty="0" smtClean="0">
                <a:solidFill>
                  <a:srgbClr val="000000"/>
                </a:solidFill>
              </a:rPr>
              <a:t> </a:t>
            </a:r>
            <a:endParaRPr sz="2400" b="1" u="sng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Water </a:t>
            </a:r>
            <a:r>
              <a:rPr lang="en-US" dirty="0" smtClean="0">
                <a:solidFill>
                  <a:srgbClr val="000000"/>
                </a:solidFill>
              </a:rPr>
              <a:t>enters the root through root hairs and the epidermis. </a:t>
            </a:r>
            <a:endParaRPr lang="en-US" dirty="0" smtClean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 smtClean="0">
                <a:solidFill>
                  <a:srgbClr val="000000"/>
                </a:solidFill>
              </a:rPr>
              <a:t>moves horizontally through the cortex, endodermis, and </a:t>
            </a:r>
            <a:r>
              <a:rPr lang="en-US" dirty="0" err="1" smtClean="0">
                <a:solidFill>
                  <a:srgbClr val="000000"/>
                </a:solidFill>
              </a:rPr>
              <a:t>pericycle</a:t>
            </a:r>
            <a:r>
              <a:rPr lang="en-US" dirty="0" smtClean="0">
                <a:solidFill>
                  <a:srgbClr val="000000"/>
                </a:solidFill>
              </a:rPr>
              <a:t> before reaching the xylem. </a:t>
            </a:r>
            <a:endParaRPr lang="en-US" dirty="0" smtClean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Water </a:t>
            </a:r>
            <a:r>
              <a:rPr lang="en-US" dirty="0" smtClean="0">
                <a:solidFill>
                  <a:srgbClr val="000000"/>
                </a:solidFill>
              </a:rPr>
              <a:t>reaches the xylem by one of two pathways. One path is through the cells between the epidermis and the xylem, which is called the </a:t>
            </a:r>
            <a:r>
              <a:rPr lang="en-US" b="1" i="1" dirty="0" smtClean="0">
                <a:solidFill>
                  <a:srgbClr val="000000"/>
                </a:solidFill>
              </a:rPr>
              <a:t>intracellular route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The other path, by which a greater volume of water flows, is referred to as the </a:t>
            </a:r>
            <a:r>
              <a:rPr lang="en-US" b="1" i="1" dirty="0" smtClean="0">
                <a:solidFill>
                  <a:srgbClr val="000000"/>
                </a:solidFill>
              </a:rPr>
              <a:t>extracellular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i="1" dirty="0" smtClean="0">
                <a:solidFill>
                  <a:srgbClr val="000000"/>
                </a:solidFill>
              </a:rPr>
              <a:t>route</a:t>
            </a:r>
            <a:r>
              <a:rPr lang="en-US" dirty="0" smtClean="0">
                <a:solidFill>
                  <a:srgbClr val="000000"/>
                </a:solidFill>
              </a:rPr>
              <a:t>. In the extracellular route, water moves through the spaces between cells.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2" name="Picture 2" descr="C:\Documents and Settings\myers\My Documents\My Pictures\Microsoft Clip Organizer\j012701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04800"/>
            <a:ext cx="1157288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Root Types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4267200" cy="5105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Taproot</a:t>
            </a:r>
            <a:endParaRPr lang="en-US" sz="2400" b="1" dirty="0" smtClean="0"/>
          </a:p>
          <a:p>
            <a:pPr lvl="1"/>
            <a:r>
              <a:rPr lang="en-US" dirty="0" smtClean="0"/>
              <a:t>One main root</a:t>
            </a:r>
            <a:endParaRPr lang="en-US" sz="2200" dirty="0" smtClean="0"/>
          </a:p>
          <a:p>
            <a:pPr lvl="1"/>
            <a:r>
              <a:rPr lang="en-US" dirty="0" smtClean="0"/>
              <a:t>Ex</a:t>
            </a:r>
            <a:r>
              <a:rPr lang="en-US" dirty="0" smtClean="0"/>
              <a:t>. </a:t>
            </a:r>
            <a:r>
              <a:rPr lang="en-US" dirty="0" smtClean="0"/>
              <a:t>dandelions, </a:t>
            </a:r>
            <a:r>
              <a:rPr lang="en-US" dirty="0" smtClean="0"/>
              <a:t>burdock</a:t>
            </a:r>
          </a:p>
          <a:p>
            <a:pPr lvl="1"/>
            <a:r>
              <a:rPr lang="en-US" b="1" dirty="0" err="1" smtClean="0"/>
              <a:t>Napiform</a:t>
            </a:r>
            <a:r>
              <a:rPr lang="en-US" dirty="0" smtClean="0"/>
              <a:t> Root = taproot with starch storage area such as beet or carrot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b="1" dirty="0" smtClean="0"/>
              <a:t>Fibrous</a:t>
            </a:r>
            <a:r>
              <a:rPr lang="en-US" dirty="0" smtClean="0"/>
              <a:t> roots</a:t>
            </a:r>
            <a:endParaRPr lang="en-US" sz="2400" dirty="0" smtClean="0"/>
          </a:p>
          <a:p>
            <a:pPr lvl="1"/>
            <a:r>
              <a:rPr lang="en-US" dirty="0" smtClean="0"/>
              <a:t>Many roots</a:t>
            </a:r>
            <a:endParaRPr lang="en-US" sz="2200" dirty="0" smtClean="0"/>
          </a:p>
          <a:p>
            <a:pPr lvl="1"/>
            <a:r>
              <a:rPr lang="en-US" dirty="0" smtClean="0"/>
              <a:t>Ex. </a:t>
            </a:r>
            <a:r>
              <a:rPr lang="en-US" dirty="0" err="1" smtClean="0"/>
              <a:t>turfgrass</a:t>
            </a:r>
            <a:r>
              <a:rPr lang="en-US" dirty="0" smtClean="0"/>
              <a:t>, corn</a:t>
            </a:r>
            <a:endParaRPr lang="en-US" sz="2200" dirty="0" smtClean="0"/>
          </a:p>
        </p:txBody>
      </p:sp>
      <p:pic>
        <p:nvPicPr>
          <p:cNvPr id="2052" name="Picture 4" descr="http://www.pro-soil.com/farm_research/pro-soil-biological-liquid-fertilizer/soybean-fertilizer/corn_root_compare1web.jpg"/>
          <p:cNvPicPr>
            <a:picLocks noChangeAspect="1" noChangeArrowheads="1"/>
          </p:cNvPicPr>
          <p:nvPr/>
        </p:nvPicPr>
        <p:blipFill>
          <a:blip r:embed="rId2" cstate="print"/>
          <a:srcRect l="13600" r="11200"/>
          <a:stretch>
            <a:fillRect/>
          </a:stretch>
        </p:blipFill>
        <p:spPr bwMode="auto">
          <a:xfrm>
            <a:off x="4953000" y="1447800"/>
            <a:ext cx="3581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228600"/>
            <a:ext cx="6861175" cy="6427788"/>
          </a:xfr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Root Functions</a:t>
            </a:r>
            <a:endParaRPr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6858000" cy="457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>
                <a:solidFill>
                  <a:srgbClr val="000000"/>
                </a:solidFill>
              </a:rPr>
              <a:t>A</a:t>
            </a:r>
            <a:r>
              <a:rPr lang="en-US" sz="4000" dirty="0" smtClean="0">
                <a:solidFill>
                  <a:srgbClr val="000000"/>
                </a:solidFill>
              </a:rPr>
              <a:t>bsorb water and minerals</a:t>
            </a:r>
            <a:endParaRPr lang="en-US" sz="4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4000" dirty="0">
                <a:solidFill>
                  <a:srgbClr val="000000"/>
                </a:solidFill>
              </a:rPr>
              <a:t>A</a:t>
            </a:r>
            <a:r>
              <a:rPr lang="en-US" sz="4000" dirty="0" smtClean="0">
                <a:solidFill>
                  <a:srgbClr val="000000"/>
                </a:solidFill>
              </a:rPr>
              <a:t>nchor </a:t>
            </a:r>
            <a:r>
              <a:rPr lang="en-US" sz="4000" dirty="0" smtClean="0">
                <a:solidFill>
                  <a:srgbClr val="000000"/>
                </a:solidFill>
              </a:rPr>
              <a:t>the plant to the ground and support the above ground </a:t>
            </a:r>
            <a:r>
              <a:rPr lang="en-US" sz="4000" dirty="0" smtClean="0">
                <a:solidFill>
                  <a:srgbClr val="000000"/>
                </a:solidFill>
              </a:rPr>
              <a:t>structures</a:t>
            </a:r>
            <a:endParaRPr lang="en-US" sz="4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4000" dirty="0">
                <a:solidFill>
                  <a:srgbClr val="000000"/>
                </a:solidFill>
              </a:rPr>
              <a:t>S</a:t>
            </a:r>
            <a:r>
              <a:rPr lang="en-US" sz="4000" dirty="0" smtClean="0">
                <a:solidFill>
                  <a:srgbClr val="000000"/>
                </a:solidFill>
              </a:rPr>
              <a:t>tore food</a:t>
            </a:r>
            <a:endParaRPr lang="en-US" sz="4000" dirty="0"/>
          </a:p>
        </p:txBody>
      </p:sp>
      <p:pic>
        <p:nvPicPr>
          <p:cNvPr id="2050" name="Picture 2" descr="C:\Documents and Settings\myers\My Documents\My Pictures\Microsoft Clip Organizer\na0155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133600"/>
            <a:ext cx="1751013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Root Anatomy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5181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Seminal Root </a:t>
            </a:r>
          </a:p>
          <a:p>
            <a:pPr lvl="1"/>
            <a:r>
              <a:rPr lang="en-US" dirty="0" smtClean="0"/>
              <a:t>First structure to emerge from the seed upon germination (becomes </a:t>
            </a:r>
            <a:r>
              <a:rPr lang="en-US" b="1" dirty="0" smtClean="0"/>
              <a:t>PRIMARY ROOT</a:t>
            </a:r>
            <a:r>
              <a:rPr lang="en-US" dirty="0" smtClean="0"/>
              <a:t>) </a:t>
            </a:r>
          </a:p>
          <a:p>
            <a:r>
              <a:rPr lang="en-US" b="1" dirty="0" smtClean="0"/>
              <a:t>Lateral Roots</a:t>
            </a:r>
          </a:p>
          <a:p>
            <a:pPr lvl="1"/>
            <a:r>
              <a:rPr lang="en-US" dirty="0" smtClean="0"/>
              <a:t>Secondary roots off the primary root</a:t>
            </a:r>
          </a:p>
          <a:p>
            <a:r>
              <a:rPr lang="en-US" b="1" dirty="0" smtClean="0"/>
              <a:t>Root </a:t>
            </a:r>
            <a:r>
              <a:rPr lang="en-US" b="1" dirty="0" smtClean="0"/>
              <a:t>Cap</a:t>
            </a:r>
            <a:endParaRPr lang="en-US" sz="2400" b="1" dirty="0" smtClean="0"/>
          </a:p>
          <a:p>
            <a:pPr lvl="1"/>
            <a:r>
              <a:rPr lang="en-US" dirty="0" smtClean="0"/>
              <a:t>Layers of hard cells to protect the root as it pushes through the soil</a:t>
            </a:r>
            <a:endParaRPr lang="en-US" sz="2200" dirty="0" smtClean="0"/>
          </a:p>
          <a:p>
            <a:pPr lvl="1"/>
            <a:endParaRPr lang="en-US" sz="22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/>
          <a:srcRect l="16725"/>
          <a:stretch/>
        </p:blipFill>
        <p:spPr bwMode="auto">
          <a:xfrm>
            <a:off x="5633339" y="1371600"/>
            <a:ext cx="338731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Root </a:t>
            </a:r>
            <a:r>
              <a:rPr lang="en-US" b="1" u="sng" dirty="0" smtClean="0"/>
              <a:t>Anatomy (cont</a:t>
            </a:r>
            <a:r>
              <a:rPr lang="en-US" b="1" u="sng" dirty="0" smtClean="0"/>
              <a:t>.)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Embryonic </a:t>
            </a:r>
            <a:r>
              <a:rPr lang="en-US" sz="3600" b="1" dirty="0" smtClean="0">
                <a:solidFill>
                  <a:srgbClr val="000000"/>
                </a:solidFill>
              </a:rPr>
              <a:t>Region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Produces new </a:t>
            </a:r>
            <a:r>
              <a:rPr lang="en-US" sz="3200" dirty="0" smtClean="0">
                <a:solidFill>
                  <a:srgbClr val="000000"/>
                </a:solidFill>
              </a:rPr>
              <a:t>cells </a:t>
            </a:r>
            <a:r>
              <a:rPr lang="en-US" sz="3200" b="1" dirty="0" smtClean="0">
                <a:solidFill>
                  <a:srgbClr val="000000"/>
                </a:solidFill>
              </a:rPr>
              <a:t>(apical meristem) 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r>
              <a:rPr lang="en-US" sz="3600" b="1" dirty="0" smtClean="0">
                <a:solidFill>
                  <a:srgbClr val="000000"/>
                </a:solidFill>
              </a:rPr>
              <a:t>Elongation Region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Cells </a:t>
            </a:r>
            <a:r>
              <a:rPr lang="en-US" sz="3200" dirty="0" smtClean="0">
                <a:solidFill>
                  <a:srgbClr val="000000"/>
                </a:solidFill>
              </a:rPr>
              <a:t>grow (elongate) </a:t>
            </a:r>
            <a:r>
              <a:rPr lang="en-US" sz="3200" dirty="0" smtClean="0">
                <a:solidFill>
                  <a:srgbClr val="000000"/>
                </a:solidFill>
              </a:rPr>
              <a:t>to full </a:t>
            </a:r>
            <a:r>
              <a:rPr lang="en-US" sz="3200" dirty="0" smtClean="0">
                <a:solidFill>
                  <a:srgbClr val="000000"/>
                </a:solidFill>
              </a:rPr>
              <a:t>size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Maturation Region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Cells are fully grown </a:t>
            </a:r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Root hairs and new roots can form from this region</a:t>
            </a:r>
            <a:endParaRPr lang="en-US" sz="3600" dirty="0" smtClean="0">
              <a:solidFill>
                <a:srgbClr val="000000"/>
              </a:solidFill>
            </a:endParaRPr>
          </a:p>
          <a:p>
            <a:pPr lvl="1"/>
            <a:endParaRPr lang="en-US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2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Root </a:t>
            </a:r>
            <a:r>
              <a:rPr lang="en-US" b="1" u="sng" dirty="0" smtClean="0"/>
              <a:t>Anatomy (cont.)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Epidermis 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Cells on root surface where water/minerals enter via osmosis and diffusion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Root hairs (</a:t>
            </a:r>
            <a:r>
              <a:rPr lang="en-US" sz="3600" b="1" i="1" dirty="0" err="1">
                <a:solidFill>
                  <a:srgbClr val="000000"/>
                </a:solidFill>
              </a:rPr>
              <a:t>T</a:t>
            </a:r>
            <a:r>
              <a:rPr lang="en-US" sz="3600" b="1" i="1" dirty="0" err="1" smtClean="0">
                <a:solidFill>
                  <a:srgbClr val="000000"/>
                </a:solidFill>
              </a:rPr>
              <a:t>richome</a:t>
            </a:r>
            <a:r>
              <a:rPr lang="en-US" sz="3600" b="1" i="1" dirty="0" smtClean="0">
                <a:solidFill>
                  <a:srgbClr val="000000"/>
                </a:solidFill>
              </a:rPr>
              <a:t> example) 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Increase surface area to a</a:t>
            </a:r>
            <a:r>
              <a:rPr lang="en-US" sz="3200" dirty="0" smtClean="0">
                <a:solidFill>
                  <a:srgbClr val="000000"/>
                </a:solidFill>
              </a:rPr>
              <a:t>bsorb </a:t>
            </a:r>
            <a:r>
              <a:rPr lang="en-US" sz="3200" dirty="0" smtClean="0">
                <a:solidFill>
                  <a:srgbClr val="000000"/>
                </a:solidFill>
              </a:rPr>
              <a:t>water and </a:t>
            </a:r>
            <a:r>
              <a:rPr lang="en-US" sz="3200" dirty="0" smtClean="0">
                <a:solidFill>
                  <a:srgbClr val="000000"/>
                </a:solidFill>
              </a:rPr>
              <a:t>nutrients</a:t>
            </a: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½ inch from root cap </a:t>
            </a: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Each hair is its own individual cell which will live only a few days and will NOT form into a lateral root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000000"/>
                </a:solidFill>
              </a:rPr>
              <a:t>Monocot VS Dicot Roots </a:t>
            </a:r>
            <a:endParaRPr b="1" u="sng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000000"/>
                </a:solidFill>
              </a:rPr>
              <a:t>VERY SIMILAR </a:t>
            </a:r>
          </a:p>
          <a:p>
            <a:pPr lvl="1">
              <a:defRPr/>
            </a:pPr>
            <a:r>
              <a:rPr lang="en-US" sz="3200" dirty="0" smtClean="0">
                <a:solidFill>
                  <a:srgbClr val="000000"/>
                </a:solidFill>
              </a:rPr>
              <a:t>Epidermis</a:t>
            </a:r>
            <a:r>
              <a:rPr lang="en-US" sz="3200" dirty="0" smtClean="0">
                <a:solidFill>
                  <a:srgbClr val="000000"/>
                </a:solidFill>
              </a:rPr>
              <a:t>, cortex, endosperm, and </a:t>
            </a:r>
            <a:r>
              <a:rPr lang="en-US" sz="3200" dirty="0" err="1" smtClean="0">
                <a:solidFill>
                  <a:srgbClr val="000000"/>
                </a:solidFill>
              </a:rPr>
              <a:t>pericycle</a:t>
            </a:r>
            <a:r>
              <a:rPr lang="en-US" sz="3200" dirty="0" smtClean="0">
                <a:solidFill>
                  <a:srgbClr val="000000"/>
                </a:solidFill>
              </a:rPr>
              <a:t> are </a:t>
            </a:r>
            <a:r>
              <a:rPr lang="en-US" sz="3200" dirty="0" smtClean="0">
                <a:solidFill>
                  <a:srgbClr val="000000"/>
                </a:solidFill>
              </a:rPr>
              <a:t>the same</a:t>
            </a:r>
          </a:p>
          <a:p>
            <a:pPr lvl="1">
              <a:defRPr/>
            </a:pPr>
            <a:r>
              <a:rPr lang="en-US" sz="3200" dirty="0" smtClean="0">
                <a:solidFill>
                  <a:srgbClr val="000000"/>
                </a:solidFill>
              </a:rPr>
              <a:t>Vascular tissues (</a:t>
            </a:r>
            <a:r>
              <a:rPr lang="en-US" sz="3200" dirty="0" smtClean="0">
                <a:solidFill>
                  <a:srgbClr val="000000"/>
                </a:solidFill>
              </a:rPr>
              <a:t>xylem and phloem) </a:t>
            </a:r>
            <a:r>
              <a:rPr lang="en-US" sz="3200" dirty="0" smtClean="0">
                <a:solidFill>
                  <a:srgbClr val="000000"/>
                </a:solidFill>
              </a:rPr>
              <a:t>of </a:t>
            </a:r>
            <a:r>
              <a:rPr lang="en-US" sz="3200" dirty="0" smtClean="0">
                <a:solidFill>
                  <a:srgbClr val="000000"/>
                </a:solidFill>
              </a:rPr>
              <a:t>monocots form bundles with the xylem toward the </a:t>
            </a:r>
            <a:r>
              <a:rPr lang="en-US" sz="3200" dirty="0" smtClean="0">
                <a:solidFill>
                  <a:srgbClr val="000000"/>
                </a:solidFill>
              </a:rPr>
              <a:t>inside in </a:t>
            </a:r>
            <a:r>
              <a:rPr lang="en-US" sz="3200" dirty="0" smtClean="0">
                <a:solidFill>
                  <a:srgbClr val="000000"/>
                </a:solidFill>
              </a:rPr>
              <a:t>DICOT </a:t>
            </a:r>
          </a:p>
          <a:p>
            <a:pPr lvl="1">
              <a:defRPr/>
            </a:pPr>
            <a:r>
              <a:rPr lang="en-US" sz="3200" dirty="0" smtClean="0">
                <a:solidFill>
                  <a:srgbClr val="000000"/>
                </a:solidFill>
              </a:rPr>
              <a:t>Vascular bundles </a:t>
            </a:r>
            <a:r>
              <a:rPr lang="en-US" sz="3200" dirty="0" smtClean="0">
                <a:solidFill>
                  <a:srgbClr val="000000"/>
                </a:solidFill>
              </a:rPr>
              <a:t>form a ring around the pith, which is centrally </a:t>
            </a:r>
            <a:r>
              <a:rPr lang="en-US" sz="3200" dirty="0" smtClean="0">
                <a:solidFill>
                  <a:srgbClr val="000000"/>
                </a:solidFill>
              </a:rPr>
              <a:t>located in MONOCOT 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/>
            </a:r>
            <a:br>
              <a:rPr smtClean="0"/>
            </a:br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55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527" y="3200400"/>
            <a:ext cx="4688772" cy="3637250"/>
          </a:xfr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62881" y="0"/>
            <a:ext cx="4899640" cy="3962400"/>
          </a:xfrm>
          <a:prstGeom prst="rect">
            <a:avLst/>
          </a:prstGeom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457200" y="152400"/>
            <a:ext cx="31242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u="sng" smtClean="0">
                <a:solidFill>
                  <a:srgbClr val="000000"/>
                </a:solidFill>
              </a:rPr>
              <a:t>Monocot VS Dicot Roots </a:t>
            </a:r>
            <a:endParaRPr lang="en-US" b="1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8221</TotalTime>
  <Words>438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ROOTS</vt:lpstr>
      <vt:lpstr>Root Types</vt:lpstr>
      <vt:lpstr>PowerPoint Presentation</vt:lpstr>
      <vt:lpstr>Root Functions</vt:lpstr>
      <vt:lpstr>Root Anatomy</vt:lpstr>
      <vt:lpstr>Root Anatomy (cont.)</vt:lpstr>
      <vt:lpstr>Root Anatomy (cont.)</vt:lpstr>
      <vt:lpstr>Monocot VS Dicot Roots </vt:lpstr>
      <vt:lpstr> </vt:lpstr>
      <vt:lpstr>Healthy Roots</vt:lpstr>
      <vt:lpstr>Water Absorption – FYI  (understand the process not memorize it)  </vt:lpstr>
    </vt:vector>
  </TitlesOfParts>
  <Company>SDOB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Jamie Renier</cp:lastModifiedBy>
  <cp:revision>69</cp:revision>
  <dcterms:created xsi:type="dcterms:W3CDTF">2004-09-20T23:38:50Z</dcterms:created>
  <dcterms:modified xsi:type="dcterms:W3CDTF">2016-01-01T01:04:20Z</dcterms:modified>
</cp:coreProperties>
</file>