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8" r:id="rId19"/>
    <p:sldId id="279" r:id="rId20"/>
    <p:sldId id="280" r:id="rId21"/>
    <p:sldId id="281" r:id="rId22"/>
    <p:sldId id="284" r:id="rId23"/>
    <p:sldId id="28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1B50-5C98-FE4E-BAF8-5BC0999BCD85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BECA-3D0F-5C44-88C4-C1DD88ED550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1B50-5C98-FE4E-BAF8-5BC0999BCD85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BECA-3D0F-5C44-88C4-C1DD88ED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1B50-5C98-FE4E-BAF8-5BC0999BCD85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BECA-3D0F-5C44-88C4-C1DD88ED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495800" y="21336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5A513-842B-8447-8339-65747405D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7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1B50-5C98-FE4E-BAF8-5BC0999BCD85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BECA-3D0F-5C44-88C4-C1DD88ED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1B50-5C98-FE4E-BAF8-5BC0999BCD85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BECA-3D0F-5C44-88C4-C1DD88ED550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1B50-5C98-FE4E-BAF8-5BC0999BCD85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BECA-3D0F-5C44-88C4-C1DD88ED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1B50-5C98-FE4E-BAF8-5BC0999BCD85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BECA-3D0F-5C44-88C4-C1DD88ED550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1B50-5C98-FE4E-BAF8-5BC0999BCD85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BECA-3D0F-5C44-88C4-C1DD88ED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1B50-5C98-FE4E-BAF8-5BC0999BCD85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BECA-3D0F-5C44-88C4-C1DD88ED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1B50-5C98-FE4E-BAF8-5BC0999BCD85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BECA-3D0F-5C44-88C4-C1DD88ED550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1B50-5C98-FE4E-BAF8-5BC0999BCD85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BECA-3D0F-5C44-88C4-C1DD88ED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6DF1B50-5C98-FE4E-BAF8-5BC0999BCD85}" type="datetimeFigureOut">
              <a:rPr lang="en-US" smtClean="0"/>
              <a:t>12/20/15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A4EBECA-3D0F-5C44-88C4-C1DD88ED55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Horticulture History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42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History of Horticulture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743200"/>
            <a:ext cx="38100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cs typeface="+mn-cs"/>
              </a:rPr>
              <a:t>Meanwhile, back in America……</a:t>
            </a:r>
          </a:p>
          <a:p>
            <a:pPr lvl="1" eaLnBrk="1" hangingPunct="1">
              <a:defRPr/>
            </a:pPr>
            <a:r>
              <a:rPr lang="en-US" sz="3200" dirty="0" smtClean="0"/>
              <a:t>The Pre-Incas were cultivating maize (corn)</a:t>
            </a:r>
          </a:p>
          <a:p>
            <a:pPr lvl="1" eaLnBrk="1" hangingPunct="1">
              <a:buFont typeface="Wingdings" charset="0"/>
              <a:buNone/>
              <a:defRPr/>
            </a:pPr>
            <a:endParaRPr lang="en-US" sz="2400" dirty="0" smtClean="0"/>
          </a:p>
        </p:txBody>
      </p:sp>
      <p:pic>
        <p:nvPicPr>
          <p:cNvPr id="53255" name="Picture 7" descr="indian%20corn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8" r="15278"/>
          <a:stretch>
            <a:fillRect/>
          </a:stretch>
        </p:blipFill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1822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Hypothesize - TPS</a:t>
            </a:r>
          </a:p>
        </p:txBody>
      </p:sp>
      <p:sp>
        <p:nvSpPr>
          <p:cNvPr id="44034" name="TextBox 6"/>
          <p:cNvSpPr txBox="1">
            <a:spLocks noChangeArrowheads="1"/>
          </p:cNvSpPr>
          <p:nvPr/>
        </p:nvSpPr>
        <p:spPr bwMode="auto">
          <a:xfrm>
            <a:off x="1600200" y="2667000"/>
            <a:ext cx="6096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/>
              <a:t>What other crops were Native American’s growing? </a:t>
            </a:r>
          </a:p>
        </p:txBody>
      </p:sp>
    </p:spTree>
    <p:extLst>
      <p:ext uri="{BB962C8B-B14F-4D97-AF65-F5344CB8AC3E}">
        <p14:creationId xmlns:p14="http://schemas.microsoft.com/office/powerpoint/2010/main" val="555760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History of Horticulture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133599"/>
            <a:ext cx="3810000" cy="428640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Other Indian crops included……</a:t>
            </a:r>
          </a:p>
          <a:p>
            <a:pPr lvl="1" eaLnBrk="1" hangingPunct="1">
              <a:defRPr/>
            </a:pPr>
            <a:r>
              <a:rPr lang="en-US" sz="2800" dirty="0" smtClean="0"/>
              <a:t>Potatoes</a:t>
            </a:r>
          </a:p>
          <a:p>
            <a:pPr lvl="1" eaLnBrk="1" hangingPunct="1">
              <a:defRPr/>
            </a:pPr>
            <a:r>
              <a:rPr lang="en-US" sz="2800" dirty="0" smtClean="0"/>
              <a:t>Sweet potatoes</a:t>
            </a:r>
          </a:p>
          <a:p>
            <a:pPr lvl="1" eaLnBrk="1" hangingPunct="1">
              <a:defRPr/>
            </a:pPr>
            <a:r>
              <a:rPr lang="en-US" sz="2800" dirty="0" smtClean="0"/>
              <a:t>Peppers</a:t>
            </a:r>
          </a:p>
          <a:p>
            <a:pPr lvl="1" eaLnBrk="1" hangingPunct="1">
              <a:defRPr/>
            </a:pPr>
            <a:r>
              <a:rPr lang="en-US" sz="2800" dirty="0" smtClean="0"/>
              <a:t>Squash</a:t>
            </a:r>
          </a:p>
          <a:p>
            <a:pPr lvl="1" eaLnBrk="1" hangingPunct="1">
              <a:defRPr/>
            </a:pPr>
            <a:r>
              <a:rPr lang="en-US" sz="2800" dirty="0" smtClean="0"/>
              <a:t>Tomatoes</a:t>
            </a:r>
          </a:p>
          <a:p>
            <a:pPr lvl="1" eaLnBrk="1" hangingPunct="1">
              <a:defRPr/>
            </a:pPr>
            <a:r>
              <a:rPr lang="en-US" sz="2800" dirty="0" smtClean="0"/>
              <a:t>Cocoa</a:t>
            </a:r>
          </a:p>
        </p:txBody>
      </p:sp>
      <p:pic>
        <p:nvPicPr>
          <p:cNvPr id="55303" name="Picture 7" descr="basket%20of%20vegetables%20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2133600"/>
            <a:ext cx="3810000" cy="40401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920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History of Horticulture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971800"/>
            <a:ext cx="3810000" cy="3200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The use of plant products eventually led to physicians, pharmacists, and scientists.</a:t>
            </a:r>
          </a:p>
        </p:txBody>
      </p:sp>
      <p:pic>
        <p:nvPicPr>
          <p:cNvPr id="56327" name="Picture 7" descr="blessing-from-medicine-man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2" r="10262"/>
          <a:stretch>
            <a:fillRect/>
          </a:stretch>
        </p:blipFill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391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History of Horticulture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52600"/>
            <a:ext cx="3810000" cy="4800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Theophrastus</a:t>
            </a:r>
          </a:p>
          <a:p>
            <a:pPr lvl="1" eaLnBrk="1" hangingPunct="1">
              <a:defRPr/>
            </a:pP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scientific horticulturist</a:t>
            </a:r>
          </a:p>
          <a:p>
            <a:pPr lvl="1" eaLnBrk="1" hangingPunct="1">
              <a:defRPr/>
            </a:pPr>
            <a:r>
              <a:rPr lang="en-US" sz="2800" dirty="0" smtClean="0"/>
              <a:t>Student of Plato and Aristotle</a:t>
            </a:r>
          </a:p>
          <a:p>
            <a:pPr lvl="1" eaLnBrk="1" hangingPunct="1">
              <a:defRPr/>
            </a:pPr>
            <a:r>
              <a:rPr lang="en-US" sz="2800" dirty="0" smtClean="0"/>
              <a:t>Wrote the books </a:t>
            </a:r>
            <a:r>
              <a:rPr lang="en-US" sz="2800" i="1" dirty="0" smtClean="0"/>
              <a:t>History of Plants </a:t>
            </a:r>
            <a:r>
              <a:rPr lang="en-US" sz="2800" dirty="0" smtClean="0"/>
              <a:t>and </a:t>
            </a:r>
            <a:r>
              <a:rPr lang="en-US" sz="2800" i="1" dirty="0" smtClean="0"/>
              <a:t>The Causes of Plants</a:t>
            </a:r>
            <a:r>
              <a:rPr lang="en-US" sz="2800" dirty="0" smtClean="0"/>
              <a:t>.</a:t>
            </a:r>
          </a:p>
        </p:txBody>
      </p:sp>
      <p:pic>
        <p:nvPicPr>
          <p:cNvPr id="57351" name="Picture 7" descr="picture0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2" r="15972"/>
          <a:stretch>
            <a:fillRect/>
          </a:stretch>
        </p:blipFill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2359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History of Horticulture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610600" cy="4724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i="1" dirty="0" smtClean="0">
                <a:cs typeface="+mn-cs"/>
              </a:rPr>
              <a:t>History of Plants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Morphology of roots, flowers, and leaves.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Anatomical features such as bark, pith,                                  fibers, and vessels.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i="1" dirty="0" smtClean="0">
                <a:cs typeface="+mn-cs"/>
              </a:rPr>
              <a:t>The Causes of Plants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Relationship of weather, soils, and agricultural practices.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Importance of seeds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Value of grafting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Tastes and flagrances of plants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Death of plants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5067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History of Horticulture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cs typeface="+mn-cs"/>
              </a:rPr>
              <a:t>Renaissance</a:t>
            </a:r>
          </a:p>
          <a:p>
            <a:pPr lvl="1" eaLnBrk="1" hangingPunct="1">
              <a:defRPr/>
            </a:pPr>
            <a:r>
              <a:rPr lang="en-US" sz="3200" dirty="0" smtClean="0"/>
              <a:t>Rebirth of energetic attention to scientific discovery.</a:t>
            </a:r>
          </a:p>
          <a:p>
            <a:pPr lvl="1" eaLnBrk="1" hangingPunct="1">
              <a:defRPr/>
            </a:pPr>
            <a:r>
              <a:rPr lang="en-US" sz="3200" dirty="0" smtClean="0"/>
              <a:t>Taxonomy, morphology, and anatomy branches of botany began to grow.</a:t>
            </a:r>
          </a:p>
          <a:p>
            <a:pPr lvl="1" eaLnBrk="1" hangingPunct="1">
              <a:defRPr/>
            </a:pPr>
            <a:r>
              <a:rPr lang="en-US" sz="3200" dirty="0" smtClean="0"/>
              <a:t>More and more plants were discovered due to exploration which required a system of classification.</a:t>
            </a:r>
          </a:p>
        </p:txBody>
      </p:sp>
    </p:spTree>
    <p:extLst>
      <p:ext uri="{BB962C8B-B14F-4D97-AF65-F5344CB8AC3E}">
        <p14:creationId xmlns:p14="http://schemas.microsoft.com/office/powerpoint/2010/main" val="610587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History of Horticulture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399" y="1752600"/>
            <a:ext cx="5562939" cy="4495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Linnaeus (1707-1778)</a:t>
            </a:r>
          </a:p>
          <a:p>
            <a:pPr lvl="1" eaLnBrk="1" hangingPunct="1">
              <a:defRPr/>
            </a:pPr>
            <a:r>
              <a:rPr lang="en-US" sz="2800" dirty="0" smtClean="0"/>
              <a:t>Swedish botanist.</a:t>
            </a:r>
          </a:p>
          <a:p>
            <a:pPr lvl="1" eaLnBrk="1" hangingPunct="1">
              <a:defRPr/>
            </a:pPr>
            <a:r>
              <a:rPr lang="en-US" sz="2800" dirty="0" smtClean="0"/>
              <a:t>Developed binomial classification </a:t>
            </a:r>
            <a:r>
              <a:rPr lang="en-US" sz="2800" dirty="0" smtClean="0"/>
              <a:t>(sci. name)</a:t>
            </a:r>
          </a:p>
          <a:p>
            <a:pPr lvl="1" eaLnBrk="1" hangingPunct="1">
              <a:defRPr/>
            </a:pPr>
            <a:r>
              <a:rPr lang="en-US" sz="2800" dirty="0" smtClean="0"/>
              <a:t>Based </a:t>
            </a:r>
            <a:r>
              <a:rPr lang="en-US" sz="2800" dirty="0" smtClean="0"/>
              <a:t>on their sexual or flowering parts.</a:t>
            </a:r>
          </a:p>
          <a:p>
            <a:pPr lvl="1" eaLnBrk="1" hangingPunct="1">
              <a:defRPr/>
            </a:pPr>
            <a:r>
              <a:rPr lang="en-US" sz="2800" dirty="0" smtClean="0"/>
              <a:t>Built </a:t>
            </a:r>
            <a:r>
              <a:rPr lang="en-US" sz="2800" dirty="0" smtClean="0"/>
              <a:t>upon the work of the Greeks, especially </a:t>
            </a:r>
            <a:r>
              <a:rPr lang="en-US" sz="2800" dirty="0" err="1" smtClean="0"/>
              <a:t>Dioscorides</a:t>
            </a:r>
            <a:r>
              <a:rPr lang="en-US" sz="2800" dirty="0" smtClean="0"/>
              <a:t>.</a:t>
            </a:r>
          </a:p>
        </p:txBody>
      </p:sp>
      <p:pic>
        <p:nvPicPr>
          <p:cNvPr id="65543" name="Picture 7" descr="Linneau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2" b="13562"/>
          <a:stretch>
            <a:fillRect/>
          </a:stretch>
        </p:blipFill>
        <p:spPr>
          <a:xfrm>
            <a:off x="6096339" y="2603930"/>
            <a:ext cx="2444676" cy="2640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9810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Horticulture in America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cs typeface="+mn-cs"/>
              </a:rPr>
              <a:t>When the Europeans arrived they brought seeds, cuttings, and plants.</a:t>
            </a:r>
          </a:p>
          <a:p>
            <a:pPr lvl="1" eaLnBrk="1" hangingPunct="1">
              <a:defRPr/>
            </a:pPr>
            <a:r>
              <a:rPr lang="en-US" sz="3200" dirty="0" smtClean="0"/>
              <a:t>Orchards were established</a:t>
            </a:r>
          </a:p>
          <a:p>
            <a:pPr eaLnBrk="1" hangingPunct="1">
              <a:defRPr/>
            </a:pPr>
            <a:r>
              <a:rPr lang="en-US" sz="3600" dirty="0" smtClean="0">
                <a:cs typeface="+mn-cs"/>
              </a:rPr>
              <a:t>Crops brought to America</a:t>
            </a:r>
          </a:p>
          <a:p>
            <a:pPr lvl="1" eaLnBrk="1" hangingPunct="1">
              <a:defRPr/>
            </a:pPr>
            <a:r>
              <a:rPr lang="en-US" sz="3200" dirty="0" smtClean="0"/>
              <a:t>Oranges</a:t>
            </a:r>
          </a:p>
          <a:p>
            <a:pPr lvl="1" eaLnBrk="1" hangingPunct="1">
              <a:defRPr/>
            </a:pPr>
            <a:r>
              <a:rPr lang="en-US" sz="3200" dirty="0" smtClean="0"/>
              <a:t>Wheat</a:t>
            </a:r>
          </a:p>
          <a:p>
            <a:pPr lvl="1" eaLnBrk="1" hangingPunct="1">
              <a:defRPr/>
            </a:pPr>
            <a:r>
              <a:rPr lang="en-US" sz="3200" dirty="0" smtClean="0"/>
              <a:t>Cabbage</a:t>
            </a:r>
          </a:p>
        </p:txBody>
      </p:sp>
    </p:spTree>
    <p:extLst>
      <p:ext uri="{BB962C8B-B14F-4D97-AF65-F5344CB8AC3E}">
        <p14:creationId xmlns:p14="http://schemas.microsoft.com/office/powerpoint/2010/main" val="399261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Horticulture in America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>
                <a:cs typeface="+mn-cs"/>
              </a:rPr>
              <a:t>Early horticulturists in America</a:t>
            </a:r>
          </a:p>
          <a:p>
            <a:pPr lvl="1" eaLnBrk="1" hangingPunct="1">
              <a:defRPr/>
            </a:pPr>
            <a:r>
              <a:rPr lang="en-US" sz="3600" dirty="0" smtClean="0"/>
              <a:t>John Bartram</a:t>
            </a:r>
          </a:p>
          <a:p>
            <a:pPr lvl="1" eaLnBrk="1" hangingPunct="1">
              <a:defRPr/>
            </a:pPr>
            <a:r>
              <a:rPr lang="en-US" sz="3600" dirty="0" smtClean="0"/>
              <a:t>George Washington</a:t>
            </a:r>
          </a:p>
          <a:p>
            <a:pPr lvl="1" eaLnBrk="1" hangingPunct="1">
              <a:defRPr/>
            </a:pPr>
            <a:r>
              <a:rPr lang="en-US" sz="3600" dirty="0" smtClean="0"/>
              <a:t>Thomas Jefferson</a:t>
            </a:r>
          </a:p>
          <a:p>
            <a:pPr lvl="1" eaLnBrk="1" hangingPunct="1">
              <a:defRPr/>
            </a:pPr>
            <a:r>
              <a:rPr lang="en-US" sz="3600" dirty="0" smtClean="0"/>
              <a:t>John Chapman </a:t>
            </a:r>
          </a:p>
          <a:p>
            <a:pPr lvl="2" eaLnBrk="1" hangingPunct="1">
              <a:defRPr/>
            </a:pPr>
            <a:r>
              <a:rPr lang="en-US" sz="3200" dirty="0" smtClean="0"/>
              <a:t>aka. Johnny Appleseed</a:t>
            </a:r>
          </a:p>
        </p:txBody>
      </p:sp>
    </p:spTree>
    <p:extLst>
      <p:ext uri="{BB962C8B-B14F-4D97-AF65-F5344CB8AC3E}">
        <p14:creationId xmlns:p14="http://schemas.microsoft.com/office/powerpoint/2010/main" val="144815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Hypothesize - TPS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>
                <a:cs typeface="+mn-cs"/>
              </a:rPr>
              <a:t>Where did horticulture begin? </a:t>
            </a:r>
          </a:p>
          <a:p>
            <a:pPr eaLnBrk="1" hangingPunct="1">
              <a:defRPr/>
            </a:pPr>
            <a:r>
              <a:rPr lang="en-US" sz="4000" dirty="0" smtClean="0">
                <a:cs typeface="+mn-cs"/>
              </a:rPr>
              <a:t>Where will the history of horticulture originate? </a:t>
            </a:r>
          </a:p>
          <a:p>
            <a:pPr eaLnBrk="1" hangingPunct="1">
              <a:defRPr/>
            </a:pPr>
            <a:r>
              <a:rPr lang="en-US" sz="4000" dirty="0" smtClean="0">
                <a:cs typeface="+mn-cs"/>
              </a:rPr>
              <a:t>Who invented it? </a:t>
            </a:r>
          </a:p>
        </p:txBody>
      </p:sp>
    </p:spTree>
    <p:extLst>
      <p:ext uri="{BB962C8B-B14F-4D97-AF65-F5344CB8AC3E}">
        <p14:creationId xmlns:p14="http://schemas.microsoft.com/office/powerpoint/2010/main" val="1837784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Horticulture in America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399" y="2133600"/>
            <a:ext cx="5182335" cy="4114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smtClean="0">
                <a:cs typeface="+mn-cs"/>
              </a:rPr>
              <a:t>New life in horticulture</a:t>
            </a:r>
          </a:p>
          <a:p>
            <a:pPr lvl="1" eaLnBrk="1" hangingPunct="1">
              <a:defRPr/>
            </a:pPr>
            <a:r>
              <a:rPr lang="en-US" sz="3200" dirty="0" smtClean="0"/>
              <a:t>Morrill Act of 1862.</a:t>
            </a:r>
          </a:p>
          <a:p>
            <a:pPr lvl="1" eaLnBrk="1" hangingPunct="1">
              <a:defRPr/>
            </a:pPr>
            <a:r>
              <a:rPr lang="en-US" sz="3200" dirty="0" smtClean="0"/>
              <a:t>Established land-grant universities.</a:t>
            </a:r>
          </a:p>
          <a:p>
            <a:pPr lvl="1" eaLnBrk="1" hangingPunct="1">
              <a:defRPr/>
            </a:pPr>
            <a:r>
              <a:rPr lang="en-US" sz="3200" dirty="0" smtClean="0"/>
              <a:t>Encouraged the growth                of agricultural knowledge.</a:t>
            </a:r>
          </a:p>
        </p:txBody>
      </p:sp>
      <p:pic>
        <p:nvPicPr>
          <p:cNvPr id="3" name="ClipArt Placeholder 2"/>
          <p:cNvPicPr>
            <a:picLocks noGrp="1" noChangeAspect="1"/>
          </p:cNvPicPr>
          <p:nvPr>
            <p:ph type="clipArt" sz="half" idx="2"/>
          </p:nvPr>
        </p:nvPicPr>
        <p:blipFill>
          <a:blip r:embed="rId2"/>
          <a:srcRect t="1899" b="1899"/>
          <a:stretch>
            <a:fillRect/>
          </a:stretch>
        </p:blipFill>
        <p:spPr>
          <a:xfrm>
            <a:off x="5357813" y="1981200"/>
            <a:ext cx="3810000" cy="4114800"/>
          </a:xfrm>
        </p:spPr>
      </p:pic>
    </p:spTree>
    <p:extLst>
      <p:ext uri="{BB962C8B-B14F-4D97-AF65-F5344CB8AC3E}">
        <p14:creationId xmlns:p14="http://schemas.microsoft.com/office/powerpoint/2010/main" val="181110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Horticulture in America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3058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+mn-cs"/>
              </a:rPr>
              <a:t>Liberty Hyde Bailey (1858-1954)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3200" dirty="0" smtClean="0">
                <a:latin typeface="Arial"/>
                <a:cs typeface="+mn-cs"/>
              </a:rPr>
              <a:t>“</a:t>
            </a:r>
            <a:r>
              <a:rPr lang="en-US" sz="3200" dirty="0" smtClean="0">
                <a:cs typeface="+mn-cs"/>
              </a:rPr>
              <a:t>Father of American Horticulture</a:t>
            </a:r>
            <a:r>
              <a:rPr lang="ja-JP" altLang="en-US" sz="3200" dirty="0" smtClean="0">
                <a:latin typeface="Arial"/>
                <a:cs typeface="+mn-cs"/>
              </a:rPr>
              <a:t>”</a:t>
            </a:r>
            <a:endParaRPr lang="en-US" sz="32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+mn-cs"/>
              </a:rPr>
              <a:t>Educated at Michigan Agricultural College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Present Day Michigan State University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dirty="0" smtClean="0">
                <a:cs typeface="+mn-cs"/>
              </a:rPr>
              <a:t>Then was a professor at Michigan Agricultural College and at Cornell University</a:t>
            </a:r>
            <a:r>
              <a:rPr lang="en-US" sz="3200" dirty="0" smtClean="0">
                <a:cs typeface="+mn-cs"/>
              </a:rPr>
              <a:t>. Est. 1</a:t>
            </a:r>
            <a:r>
              <a:rPr lang="en-US" sz="3200" baseline="30000" dirty="0" smtClean="0">
                <a:cs typeface="+mn-cs"/>
              </a:rPr>
              <a:t>st</a:t>
            </a:r>
            <a:r>
              <a:rPr lang="en-US" sz="3200" dirty="0" smtClean="0">
                <a:cs typeface="+mn-cs"/>
              </a:rPr>
              <a:t> Hort. Dept. 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Established the (ASHS) American Society of Horticulture Science in 1903.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200" dirty="0" smtClean="0">
              <a:cs typeface="+mn-cs"/>
            </a:endParaRPr>
          </a:p>
        </p:txBody>
      </p:sp>
      <p:pic>
        <p:nvPicPr>
          <p:cNvPr id="4" name="Picture 17" descr="lhbail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7" b="10367"/>
          <a:stretch>
            <a:fillRect/>
          </a:stretch>
        </p:blipFill>
        <p:spPr>
          <a:xfrm>
            <a:off x="7015068" y="725271"/>
            <a:ext cx="1824132" cy="19700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137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Modern Day Horticulture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New Cultivars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Plant-Water Relationships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Plant Nutrition</a:t>
            </a:r>
          </a:p>
          <a:p>
            <a:pPr eaLnBrk="1" hangingPunct="1">
              <a:defRPr/>
            </a:pPr>
            <a:r>
              <a:rPr lang="en-US" dirty="0" smtClean="0"/>
              <a:t>Nutrient Management Plans </a:t>
            </a:r>
          </a:p>
          <a:p>
            <a:pPr eaLnBrk="1" hangingPunct="1">
              <a:defRPr/>
            </a:pPr>
            <a:r>
              <a:rPr lang="en-US" dirty="0" smtClean="0"/>
              <a:t>Biotechnology </a:t>
            </a:r>
          </a:p>
          <a:p>
            <a:pPr eaLnBrk="1" hangingPunct="1">
              <a:defRPr/>
            </a:pPr>
            <a:r>
              <a:rPr lang="en-US" dirty="0" smtClean="0"/>
              <a:t>New Color Strains 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8704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495800" y="1673352"/>
            <a:ext cx="4495800" cy="457504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The </a:t>
            </a:r>
            <a:r>
              <a:rPr lang="en-US" dirty="0" err="1" smtClean="0">
                <a:cs typeface="+mn-cs"/>
              </a:rPr>
              <a:t>Rhizosphere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Integrated Pest Management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Plant Growth Regulators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Mechanization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Post Harvest </a:t>
            </a:r>
            <a:r>
              <a:rPr lang="en-US" dirty="0" smtClean="0">
                <a:cs typeface="+mn-cs"/>
              </a:rPr>
              <a:t>Factors</a:t>
            </a:r>
          </a:p>
          <a:p>
            <a:pPr eaLnBrk="1" hangingPunct="1">
              <a:defRPr/>
            </a:pPr>
            <a:r>
              <a:rPr lang="en-US" dirty="0" smtClean="0"/>
              <a:t>Consumer lack of knowledge of food crops 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0535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3352"/>
            <a:ext cx="8229600" cy="4718304"/>
          </a:xfrm>
        </p:spPr>
        <p:txBody>
          <a:bodyPr/>
          <a:lstStyle/>
          <a:p>
            <a:r>
              <a:rPr lang="en-US" dirty="0" smtClean="0"/>
              <a:t>Create a timeline with a partner using your horticultural history notes. </a:t>
            </a:r>
          </a:p>
          <a:p>
            <a:r>
              <a:rPr lang="en-US" dirty="0" smtClean="0"/>
              <a:t>Include a minimum of the 10 most important events in your opinions</a:t>
            </a:r>
          </a:p>
          <a:p>
            <a:r>
              <a:rPr lang="en-US" dirty="0" smtClean="0"/>
              <a:t>Add graphics and examples to PROVE why each event is so important/significant</a:t>
            </a:r>
          </a:p>
          <a:p>
            <a:r>
              <a:rPr lang="en-US" dirty="0" smtClean="0"/>
              <a:t>Be professional and detailed in </a:t>
            </a:r>
            <a:r>
              <a:rPr lang="en-US" smtClean="0"/>
              <a:t>your work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454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History of Horticulture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3600" dirty="0" smtClean="0">
                <a:latin typeface="Arial"/>
                <a:cs typeface="+mn-cs"/>
              </a:rPr>
              <a:t>“</a:t>
            </a:r>
            <a:r>
              <a:rPr lang="en-US" sz="3600" dirty="0" smtClean="0">
                <a:cs typeface="+mn-cs"/>
              </a:rPr>
              <a:t>Garden of Eden</a:t>
            </a:r>
            <a:r>
              <a:rPr lang="ja-JP" altLang="en-US" sz="3600" dirty="0" smtClean="0">
                <a:latin typeface="Arial"/>
                <a:cs typeface="+mn-cs"/>
              </a:rPr>
              <a:t>”</a:t>
            </a:r>
            <a:endParaRPr lang="en-US" sz="3600" dirty="0" smtClean="0">
              <a:cs typeface="+mn-cs"/>
            </a:endParaRPr>
          </a:p>
          <a:p>
            <a:pPr lvl="1" eaLnBrk="1" hangingPunct="1">
              <a:defRPr/>
            </a:pPr>
            <a:r>
              <a:rPr lang="en-US" sz="3200" dirty="0" smtClean="0"/>
              <a:t>Romanticized garden of paradise.</a:t>
            </a:r>
          </a:p>
          <a:p>
            <a:pPr lvl="1" eaLnBrk="1" hangingPunct="1">
              <a:defRPr/>
            </a:pPr>
            <a:r>
              <a:rPr lang="en-US" sz="3200" dirty="0" smtClean="0"/>
              <a:t>Ultimate goal throughout history.</a:t>
            </a:r>
          </a:p>
        </p:txBody>
      </p:sp>
      <p:pic>
        <p:nvPicPr>
          <p:cNvPr id="32777" name="Picture 1033" descr="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33800"/>
            <a:ext cx="4648200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197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History of Horticulture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3810000" cy="3657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600" dirty="0" smtClean="0">
                <a:cs typeface="+mn-cs"/>
              </a:rPr>
              <a:t>Prehistoric people were primarily….</a:t>
            </a:r>
          </a:p>
          <a:p>
            <a:pPr lvl="1" eaLnBrk="1" hangingPunct="1">
              <a:defRPr/>
            </a:pPr>
            <a:r>
              <a:rPr lang="en-US" sz="3200" dirty="0" smtClean="0"/>
              <a:t>Hunters and gatherers.</a:t>
            </a:r>
          </a:p>
          <a:p>
            <a:pPr lvl="1" eaLnBrk="1" hangingPunct="1">
              <a:defRPr/>
            </a:pPr>
            <a:r>
              <a:rPr lang="en-US" sz="3200" dirty="0" smtClean="0"/>
              <a:t>Collected seeds, fruits, and nuts.</a:t>
            </a:r>
          </a:p>
          <a:p>
            <a:pPr eaLnBrk="1" hangingPunct="1">
              <a:defRPr/>
            </a:pPr>
            <a:endParaRPr lang="en-US" sz="2800" dirty="0" smtClean="0">
              <a:cs typeface="+mn-cs"/>
            </a:endParaRPr>
          </a:p>
        </p:txBody>
      </p:sp>
      <p:pic>
        <p:nvPicPr>
          <p:cNvPr id="1031" name="Picture 7" descr="burian13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11" b="10211"/>
          <a:stretch>
            <a:fillRect/>
          </a:stretch>
        </p:blipFill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611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History of Horticulture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smtClean="0">
                <a:cs typeface="+mn-cs"/>
              </a:rPr>
              <a:t>Primitive people began to study plants.</a:t>
            </a:r>
          </a:p>
          <a:p>
            <a:pPr lvl="1" eaLnBrk="1" hangingPunct="1">
              <a:defRPr/>
            </a:pPr>
            <a:r>
              <a:rPr lang="en-US" sz="3200" dirty="0" smtClean="0"/>
              <a:t>Is it edible?</a:t>
            </a:r>
          </a:p>
          <a:p>
            <a:pPr lvl="1" eaLnBrk="1" hangingPunct="1">
              <a:defRPr/>
            </a:pPr>
            <a:r>
              <a:rPr lang="en-US" sz="3200" dirty="0" smtClean="0"/>
              <a:t>Does eating it modify well-being?</a:t>
            </a:r>
          </a:p>
          <a:p>
            <a:pPr lvl="1" eaLnBrk="1" hangingPunct="1">
              <a:defRPr/>
            </a:pPr>
            <a:r>
              <a:rPr lang="en-US" sz="3200" dirty="0" smtClean="0"/>
              <a:t>Does it taste good?</a:t>
            </a:r>
          </a:p>
          <a:p>
            <a:pPr lvl="1" eaLnBrk="1" hangingPunct="1">
              <a:defRPr/>
            </a:pPr>
            <a:r>
              <a:rPr lang="en-US" sz="3200" dirty="0" smtClean="0"/>
              <a:t>Can it used to keep me warm? As fuel? As clothing?</a:t>
            </a:r>
          </a:p>
          <a:p>
            <a:pPr lvl="1" eaLnBrk="1" hangingPunct="1">
              <a:defRPr/>
            </a:pPr>
            <a:r>
              <a:rPr lang="en-US" sz="3200" dirty="0" smtClean="0"/>
              <a:t>Is it useful to combat pain? Disease?</a:t>
            </a:r>
          </a:p>
        </p:txBody>
      </p:sp>
    </p:spTree>
    <p:extLst>
      <p:ext uri="{BB962C8B-B14F-4D97-AF65-F5344CB8AC3E}">
        <p14:creationId xmlns:p14="http://schemas.microsoft.com/office/powerpoint/2010/main" val="403682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History of Horticulture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14634"/>
            <a:ext cx="3810000" cy="494336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smtClean="0">
                <a:cs typeface="+mn-cs"/>
              </a:rPr>
              <a:t>When were plants first cultivated?</a:t>
            </a:r>
          </a:p>
          <a:p>
            <a:pPr lvl="1" eaLnBrk="1" hangingPunct="1">
              <a:defRPr/>
            </a:pPr>
            <a:r>
              <a:rPr lang="en-US" sz="3200" dirty="0" smtClean="0"/>
              <a:t>Neolithic Age (7000 – 10000 years ago)</a:t>
            </a:r>
          </a:p>
          <a:p>
            <a:pPr lvl="1" eaLnBrk="1" hangingPunct="1">
              <a:defRPr/>
            </a:pPr>
            <a:r>
              <a:rPr lang="en-US" sz="3200" dirty="0" smtClean="0"/>
              <a:t>First farmers were </a:t>
            </a:r>
            <a:r>
              <a:rPr lang="en-US" sz="3200" dirty="0" smtClean="0"/>
              <a:t>women</a:t>
            </a:r>
            <a:endParaRPr lang="en-US" sz="3200" dirty="0" smtClean="0"/>
          </a:p>
        </p:txBody>
      </p:sp>
      <p:pic>
        <p:nvPicPr>
          <p:cNvPr id="39943" name="Picture 7" descr="onemillionyears3_175x24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88" b="10788"/>
          <a:stretch>
            <a:fillRect/>
          </a:stretch>
        </p:blipFill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5695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History of Horticulture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51870"/>
            <a:ext cx="3810000" cy="391553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cs typeface="+mn-cs"/>
              </a:rPr>
              <a:t>By 3000 B.C. in Egypt</a:t>
            </a:r>
          </a:p>
          <a:p>
            <a:pPr lvl="1" eaLnBrk="1" hangingPunct="1">
              <a:defRPr/>
            </a:pPr>
            <a:r>
              <a:rPr lang="en-US" sz="3200" dirty="0" smtClean="0"/>
              <a:t>Land preparation</a:t>
            </a:r>
          </a:p>
          <a:p>
            <a:pPr lvl="1" eaLnBrk="1" hangingPunct="1">
              <a:defRPr/>
            </a:pPr>
            <a:r>
              <a:rPr lang="en-US" sz="3200" dirty="0" smtClean="0"/>
              <a:t>Irrigation </a:t>
            </a:r>
          </a:p>
          <a:p>
            <a:pPr lvl="1" eaLnBrk="1" hangingPunct="1">
              <a:defRPr/>
            </a:pPr>
            <a:r>
              <a:rPr lang="en-US" sz="3200" dirty="0" smtClean="0"/>
              <a:t>Pruning</a:t>
            </a:r>
          </a:p>
        </p:txBody>
      </p:sp>
      <p:pic>
        <p:nvPicPr>
          <p:cNvPr id="41992" name="Picture 8" descr="ag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2187035"/>
            <a:ext cx="4164048" cy="318589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23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History of Horticulture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05800" cy="472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Meanwhile in Mesopotamia,                                   Babylonia, and Assyria…..</a:t>
            </a:r>
          </a:p>
          <a:p>
            <a:pPr lvl="1" eaLnBrk="1" hangingPunct="1">
              <a:defRPr/>
            </a:pPr>
            <a:r>
              <a:rPr lang="en-US" sz="2800" dirty="0" smtClean="0"/>
              <a:t>Irrigation canals lined with burnt brick and sealed with asphalt joints.</a:t>
            </a:r>
          </a:p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This system kept 10,000 square miles under cultivation…..</a:t>
            </a:r>
          </a:p>
          <a:p>
            <a:pPr lvl="1" eaLnBrk="1" hangingPunct="1">
              <a:defRPr/>
            </a:pPr>
            <a:r>
              <a:rPr lang="en-US" sz="2800" dirty="0" smtClean="0"/>
              <a:t>Which fed 15,000,000 people</a:t>
            </a:r>
          </a:p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Cultivated roses, figs, dates, grapes, and olives.</a:t>
            </a:r>
          </a:p>
          <a:p>
            <a:pPr lvl="1" eaLnBrk="1" hangingPunct="1"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87852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History of Horticulture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6962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3200" dirty="0" smtClean="0">
                <a:cs typeface="+mn-cs"/>
              </a:rPr>
              <a:t>Eventually people began asking questions                                               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How do they reproduce?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How </a:t>
            </a:r>
            <a:r>
              <a:rPr lang="en-US" sz="2400" dirty="0" smtClean="0"/>
              <a:t>are they constructed?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How are they nourished?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How are they related to one another?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How are traits passed from one                            generation to the next</a:t>
            </a:r>
            <a:r>
              <a:rPr lang="en-US" sz="2400" dirty="0" smtClean="0"/>
              <a:t>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How do they grow?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52782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13</TotalTime>
  <Words>684</Words>
  <Application>Microsoft Macintosh PowerPoint</Application>
  <PresentationFormat>On-screen Show (4:3)</PresentationFormat>
  <Paragraphs>128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Horticulture History </vt:lpstr>
      <vt:lpstr>Hypothesize - TPS</vt:lpstr>
      <vt:lpstr>History of Horticulture</vt:lpstr>
      <vt:lpstr>History of Horticulture</vt:lpstr>
      <vt:lpstr>History of Horticulture</vt:lpstr>
      <vt:lpstr>History of Horticulture</vt:lpstr>
      <vt:lpstr>History of Horticulture</vt:lpstr>
      <vt:lpstr>History of Horticulture</vt:lpstr>
      <vt:lpstr>History of Horticulture</vt:lpstr>
      <vt:lpstr>History of Horticulture</vt:lpstr>
      <vt:lpstr>Hypothesize - TPS</vt:lpstr>
      <vt:lpstr>History of Horticulture</vt:lpstr>
      <vt:lpstr>History of Horticulture</vt:lpstr>
      <vt:lpstr>History of Horticulture</vt:lpstr>
      <vt:lpstr>History of Horticulture</vt:lpstr>
      <vt:lpstr>History of Horticulture</vt:lpstr>
      <vt:lpstr>History of Horticulture</vt:lpstr>
      <vt:lpstr>Horticulture in America</vt:lpstr>
      <vt:lpstr>Horticulture in America</vt:lpstr>
      <vt:lpstr>Horticulture in America</vt:lpstr>
      <vt:lpstr>Horticulture in America</vt:lpstr>
      <vt:lpstr>Modern Day Horticulture</vt:lpstr>
      <vt:lpstr>Activity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Horticulture History </dc:title>
  <dc:creator>Jamie Renier</dc:creator>
  <cp:lastModifiedBy>Jamie Renier</cp:lastModifiedBy>
  <cp:revision>2</cp:revision>
  <dcterms:created xsi:type="dcterms:W3CDTF">2015-12-21T02:31:46Z</dcterms:created>
  <dcterms:modified xsi:type="dcterms:W3CDTF">2015-12-21T02:45:37Z</dcterms:modified>
</cp:coreProperties>
</file>