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8" r:id="rId3"/>
    <p:sldId id="257" r:id="rId4"/>
    <p:sldId id="259" r:id="rId5"/>
    <p:sldId id="261" r:id="rId6"/>
    <p:sldId id="263" r:id="rId7"/>
    <p:sldId id="262" r:id="rId8"/>
    <p:sldId id="269" r:id="rId9"/>
    <p:sldId id="264" r:id="rId10"/>
    <p:sldId id="265" r:id="rId11"/>
    <p:sldId id="266" r:id="rId12"/>
    <p:sldId id="267" r:id="rId13"/>
    <p:sldId id="270" r:id="rId14"/>
    <p:sldId id="271" r:id="rId15"/>
    <p:sldId id="272" r:id="rId16"/>
    <p:sldId id="286" r:id="rId17"/>
    <p:sldId id="273" r:id="rId18"/>
    <p:sldId id="275" r:id="rId19"/>
    <p:sldId id="277" r:id="rId20"/>
    <p:sldId id="278" r:id="rId21"/>
    <p:sldId id="283" r:id="rId22"/>
    <p:sldId id="284" r:id="rId23"/>
    <p:sldId id="28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1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EF644-0823-438E-9A4E-3F99E60C14D6}" type="datetimeFigureOut">
              <a:rPr lang="en-US" smtClean="0"/>
              <a:t>2/17/14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EAB29-D53E-4E9E-B3FB-75E82015B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548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0E977-97AA-4BAC-A3B0-6D711E9DE340}" type="datetimeFigureOut">
              <a:rPr lang="en-US" smtClean="0"/>
              <a:t>2/17/14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6A84AB-68A7-4C3A-9AFC-FCF2A7A55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901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A84AB-68A7-4C3A-9AFC-FCF2A7A557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9023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A84AB-68A7-4C3A-9AFC-FCF2A7A557E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7406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A84AB-68A7-4C3A-9AFC-FCF2A7A557E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329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A84AB-68A7-4C3A-9AFC-FCF2A7A557E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315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A84AB-68A7-4C3A-9AFC-FCF2A7A557E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1133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A84AB-68A7-4C3A-9AFC-FCF2A7A557E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410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A84AB-68A7-4C3A-9AFC-FCF2A7A557E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447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A84AB-68A7-4C3A-9AFC-FCF2A7A557E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7107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A84AB-68A7-4C3A-9AFC-FCF2A7A557E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6759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A84AB-68A7-4C3A-9AFC-FCF2A7A557E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014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A84AB-68A7-4C3A-9AFC-FCF2A7A557E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645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A84AB-68A7-4C3A-9AFC-FCF2A7A557E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223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A84AB-68A7-4C3A-9AFC-FCF2A7A557E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172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A84AB-68A7-4C3A-9AFC-FCF2A7A557E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1227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A84AB-68A7-4C3A-9AFC-FCF2A7A557E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424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A84AB-68A7-4C3A-9AFC-FCF2A7A557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83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93B7D-64F6-4A5F-A0DA-5F92341A36D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485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93B7D-64F6-4A5F-A0DA-5F92341A36D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05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93B7D-64F6-4A5F-A0DA-5F92341A36D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1090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A84AB-68A7-4C3A-9AFC-FCF2A7A557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700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93B7D-64F6-4A5F-A0DA-5F92341A36D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3589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93B7D-64F6-4A5F-A0DA-5F92341A36D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312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37D18FF-62D4-4E94-93B3-B3FEB7253BCF}" type="datetimeFigureOut">
              <a:rPr lang="en-US" smtClean="0"/>
              <a:t>2/17/14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8E34E18-94AE-447E-BE32-9284BA869F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D18FF-62D4-4E94-93B3-B3FEB7253BCF}" type="datetimeFigureOut">
              <a:rPr lang="en-US" smtClean="0"/>
              <a:t>2/17/14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34E18-94AE-447E-BE32-9284BA869F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D18FF-62D4-4E94-93B3-B3FEB7253BCF}" type="datetimeFigureOut">
              <a:rPr lang="en-US" smtClean="0"/>
              <a:t>2/17/14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34E18-94AE-447E-BE32-9284BA869F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>
            <a:lvl1pPr>
              <a:defRPr b="1"/>
            </a:lvl1pPr>
            <a:lvl3pPr>
              <a:defRPr i="1"/>
            </a:lvl3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37D18FF-62D4-4E94-93B3-B3FEB7253BCF}" type="datetimeFigureOut">
              <a:rPr lang="en-US" smtClean="0"/>
              <a:t>2/17/14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34E18-94AE-447E-BE32-9284BA869F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37D18FF-62D4-4E94-93B3-B3FEB7253BCF}" type="datetimeFigureOut">
              <a:rPr lang="en-US" smtClean="0"/>
              <a:t>2/17/14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8E34E18-94AE-447E-BE32-9284BA869F2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37D18FF-62D4-4E94-93B3-B3FEB7253BCF}" type="datetimeFigureOut">
              <a:rPr lang="en-US" smtClean="0"/>
              <a:t>2/17/14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8E34E18-94AE-447E-BE32-9284BA869F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37D18FF-62D4-4E94-93B3-B3FEB7253BCF}" type="datetimeFigureOut">
              <a:rPr lang="en-US" smtClean="0"/>
              <a:t>2/17/14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8E34E18-94AE-447E-BE32-9284BA869F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D18FF-62D4-4E94-93B3-B3FEB7253BCF}" type="datetimeFigureOut">
              <a:rPr lang="en-US" smtClean="0"/>
              <a:t>2/17/14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34E18-94AE-447E-BE32-9284BA869F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37D18FF-62D4-4E94-93B3-B3FEB7253BCF}" type="datetimeFigureOut">
              <a:rPr lang="en-US" smtClean="0"/>
              <a:t>2/17/14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8E34E18-94AE-447E-BE32-9284BA869F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37D18FF-62D4-4E94-93B3-B3FEB7253BCF}" type="datetimeFigureOut">
              <a:rPr lang="en-US" smtClean="0"/>
              <a:t>2/17/14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8E34E18-94AE-447E-BE32-9284BA869F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37D18FF-62D4-4E94-93B3-B3FEB7253BCF}" type="datetimeFigureOut">
              <a:rPr lang="en-US" smtClean="0"/>
              <a:t>2/17/14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8E34E18-94AE-447E-BE32-9284BA869F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37D18FF-62D4-4E94-93B3-B3FEB7253BCF}" type="datetimeFigureOut">
              <a:rPr lang="en-US" smtClean="0"/>
              <a:t>2/17/14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8E34E18-94AE-447E-BE32-9284BA869F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4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8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9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4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4" Type="http://schemas.openxmlformats.org/officeDocument/2006/relationships/image" Target="../media/image22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3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Suturing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308372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Original by</a:t>
            </a:r>
          </a:p>
          <a:p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Rance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Redhouse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Lane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Atene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Kyle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John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Craig Kohn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Modified 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by 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3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Jamie Propson</a:t>
            </a:r>
            <a:endParaRPr lang="en-US" sz="31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sz="31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3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Materials from Boston School of Medicine and other sources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 Absorbable Suture Materials </a:t>
            </a:r>
            <a:endParaRPr lang="en-US" sz="4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52400" y="1828800"/>
            <a:ext cx="47244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sz="2800" b="1" dirty="0" smtClean="0"/>
              <a:t>Absorbable suture materials </a:t>
            </a:r>
            <a:r>
              <a:rPr lang="en-US" sz="2800" dirty="0" smtClean="0"/>
              <a:t>are broken down by the patient’s body. </a:t>
            </a:r>
          </a:p>
          <a:p>
            <a:pPr lvl="1"/>
            <a:r>
              <a:rPr lang="en-US" dirty="0" smtClean="0"/>
              <a:t>The original absorbable material was chromic catgut (still used today).</a:t>
            </a:r>
          </a:p>
          <a:p>
            <a:pPr lvl="1"/>
            <a:r>
              <a:rPr lang="en-US" dirty="0" smtClean="0"/>
              <a:t>This is made from animal intestines and breaks down after 7 days. </a:t>
            </a:r>
            <a:br>
              <a:rPr lang="en-US" dirty="0" smtClean="0"/>
            </a:br>
            <a:endParaRPr lang="en-US" dirty="0" smtClean="0"/>
          </a:p>
          <a:p>
            <a:r>
              <a:rPr lang="en-US" sz="2800" dirty="0" smtClean="0"/>
              <a:t>Because absorbable materials break down, there is less of a likelihood of an severe immune reaction. </a:t>
            </a:r>
          </a:p>
        </p:txBody>
      </p:sp>
      <p:pic>
        <p:nvPicPr>
          <p:cNvPr id="2050" name="Picture 2" descr="http://www.aspidesutures.com/images/products/box-absorbable-suture-chromic-catgu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600200"/>
            <a:ext cx="3445098" cy="2038350"/>
          </a:xfrm>
          <a:prstGeom prst="rect">
            <a:avLst/>
          </a:prstGeom>
          <a:noFill/>
        </p:spPr>
      </p:pic>
      <p:pic>
        <p:nvPicPr>
          <p:cNvPr id="2052" name="Picture 4" descr="http://www.bombayharbor.com/productImage/0922169001210144734/Plain_Catgut_Chromic_Catgu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3886200"/>
            <a:ext cx="3867151" cy="2286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Non-absorbable Suture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Non-absorbable sutures</a:t>
            </a:r>
            <a:r>
              <a:rPr lang="en-US" dirty="0" smtClean="0"/>
              <a:t> are made of materials that are not readily broken down by the body’s enzymes or by hydrolysis.</a:t>
            </a:r>
          </a:p>
          <a:p>
            <a:pPr lvl="1"/>
            <a:r>
              <a:rPr lang="en-US" dirty="0" smtClean="0"/>
              <a:t>Non-absorbable materials can be removed or left in place permanently</a:t>
            </a:r>
          </a:p>
          <a:p>
            <a:pPr marL="448056" lvl="4" indent="-384048"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en-US" i="1" dirty="0" smtClean="0"/>
              <a:t>Source: Boston University Medical Campus</a:t>
            </a:r>
          </a:p>
          <a:p>
            <a:endParaRPr lang="en-US" dirty="0"/>
          </a:p>
        </p:txBody>
      </p:sp>
      <p:pic>
        <p:nvPicPr>
          <p:cNvPr id="35844" name="Picture 4" descr="http://www.sutures.be/suturematerials/non-absorbabl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219200"/>
            <a:ext cx="2667000" cy="51637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830763"/>
          </a:xfrm>
        </p:spPr>
        <p:txBody>
          <a:bodyPr>
            <a:normAutofit/>
          </a:bodyPr>
          <a:lstStyle/>
          <a:p>
            <a:r>
              <a:rPr lang="en-US" b="1" dirty="0" smtClean="0"/>
              <a:t>Forceps</a:t>
            </a:r>
            <a:r>
              <a:rPr lang="en-US" dirty="0" smtClean="0"/>
              <a:t> allow you to control the position of the skin to make it easier to pass the needle and suture material through the skin.  </a:t>
            </a:r>
            <a:br>
              <a:rPr lang="en-US" dirty="0" smtClean="0"/>
            </a:br>
            <a:endParaRPr lang="en-US" dirty="0" smtClean="0"/>
          </a:p>
          <a:p>
            <a:pPr lvl="4"/>
            <a:r>
              <a:rPr lang="en-US" i="1" dirty="0" smtClean="0"/>
              <a:t>Source: Boston University Medical Campus</a:t>
            </a:r>
          </a:p>
          <a:p>
            <a:endParaRPr lang="en-US" dirty="0"/>
          </a:p>
        </p:txBody>
      </p:sp>
      <p:pic>
        <p:nvPicPr>
          <p:cNvPr id="37890" name="Picture 2" descr="http://www.bu.edu/cms/www.bumc.bu.edu/generalsurgery/files/Images/suturing/Simple%20Interrupted/simp-int%20(lo%20res)/forcepshol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762000"/>
            <a:ext cx="3289300" cy="2466976"/>
          </a:xfrm>
          <a:prstGeom prst="rect">
            <a:avLst/>
          </a:prstGeom>
          <a:noFill/>
        </p:spPr>
      </p:pic>
      <p:pic>
        <p:nvPicPr>
          <p:cNvPr id="37892" name="Picture 4" descr="http://www.bu.edu/cms/www.bumc.bu.edu/generalsurgery/files/Images/suturing/Simple%20Interrupted/simp-int%20(lo%20res)/simp-int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3562350"/>
            <a:ext cx="3276600" cy="24574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Sutures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Continuous Sutures</a:t>
            </a:r>
          </a:p>
          <a:p>
            <a:r>
              <a:rPr lang="en-US" dirty="0" smtClean="0"/>
              <a:t>Non-continuous Sutures</a:t>
            </a:r>
          </a:p>
          <a:p>
            <a:r>
              <a:rPr lang="en-US" dirty="0" smtClean="0"/>
              <a:t>Purse-String Suture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Suture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A </a:t>
            </a:r>
            <a:r>
              <a:rPr lang="en-US" sz="2800" b="1" dirty="0" smtClean="0"/>
              <a:t>continuous  suture</a:t>
            </a:r>
            <a:r>
              <a:rPr lang="en-US" sz="2800" dirty="0" smtClean="0"/>
              <a:t>, also called </a:t>
            </a:r>
            <a:r>
              <a:rPr lang="en-US" sz="2800" b="1" i="1" dirty="0" smtClean="0"/>
              <a:t>uninterrupted suture,</a:t>
            </a:r>
            <a:r>
              <a:rPr lang="en-US" sz="2800" b="1" dirty="0" smtClean="0"/>
              <a:t> </a:t>
            </a:r>
            <a:r>
              <a:rPr lang="en-US" sz="2800" dirty="0" smtClean="0"/>
              <a:t>is made from an uninterrupted series of stitches that are fastened at each end by a knot.</a:t>
            </a:r>
          </a:p>
          <a:p>
            <a:pPr lvl="1"/>
            <a:r>
              <a:rPr lang="en-US" dirty="0" smtClean="0"/>
              <a:t>A.k.a. </a:t>
            </a:r>
            <a:r>
              <a:rPr lang="en-US" b="1" dirty="0" smtClean="0"/>
              <a:t>Running Stitch</a:t>
            </a:r>
          </a:p>
          <a:p>
            <a:pPr lvl="1"/>
            <a:endParaRPr lang="en-US" b="1" dirty="0"/>
          </a:p>
          <a:p>
            <a:r>
              <a:rPr lang="en-US" dirty="0" smtClean="0"/>
              <a:t>This suture is fast and lessens the risk of infection. </a:t>
            </a:r>
            <a:endParaRPr lang="en-US" dirty="0"/>
          </a:p>
        </p:txBody>
      </p:sp>
      <p:pic>
        <p:nvPicPr>
          <p:cNvPr id="7" name="Picture 8" descr="http://www.residentnet.com/images/running.jpg"/>
          <p:cNvPicPr>
            <a:picLocks noChangeAspect="1" noChangeArrowheads="1"/>
          </p:cNvPicPr>
          <p:nvPr/>
        </p:nvPicPr>
        <p:blipFill>
          <a:blip r:embed="rId3" cstate="print"/>
          <a:srcRect l="9315" r="12329"/>
          <a:stretch>
            <a:fillRect/>
          </a:stretch>
        </p:blipFill>
        <p:spPr bwMode="auto">
          <a:xfrm>
            <a:off x="4572000" y="1752600"/>
            <a:ext cx="3962400" cy="4171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Non-Continuous Suture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3886200" cy="46783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A </a:t>
            </a:r>
            <a:r>
              <a:rPr lang="en-US" sz="2800" b="1" dirty="0"/>
              <a:t>non-continuous suture</a:t>
            </a:r>
            <a:r>
              <a:rPr lang="en-US" sz="2800" dirty="0"/>
              <a:t>, also called an </a:t>
            </a:r>
            <a:r>
              <a:rPr lang="en-US" sz="2800" b="1" dirty="0"/>
              <a:t>interrupted stitch</a:t>
            </a:r>
            <a:r>
              <a:rPr lang="en-US" sz="2800" dirty="0"/>
              <a:t>, is where each stitch is tied separately. 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/>
          </a:p>
          <a:p>
            <a:r>
              <a:rPr lang="en-US" sz="2800" dirty="0" smtClean="0"/>
              <a:t>This stitch has the benefit of creating a more accurate fit for the edges of the wound.</a:t>
            </a:r>
            <a:endParaRPr lang="en-US" sz="2800" dirty="0"/>
          </a:p>
        </p:txBody>
      </p:sp>
      <p:pic>
        <p:nvPicPr>
          <p:cNvPr id="6" name="Content Placeholder 8" descr="inter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7313" r="7187"/>
          <a:stretch>
            <a:fillRect/>
          </a:stretch>
        </p:blipFill>
        <p:spPr>
          <a:xfrm>
            <a:off x="4343400" y="1600200"/>
            <a:ext cx="4572000" cy="4398211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Pro’s and Con’s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Continuous Sutures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+ It is faster.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+ It brings less foreign material in wound.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+ It is potentially more airtight/watertight.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- If one knot fails, it is a big deal.</a:t>
            </a:r>
          </a:p>
          <a:p>
            <a:pPr>
              <a:buFontTx/>
              <a:buNone/>
            </a:pPr>
            <a:r>
              <a:rPr lang="en-US" dirty="0" smtClean="0"/>
              <a:t>- Less control over tension.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3434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Non-continuous Sutures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+ This allows for adjustment of tension.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+ If one knot fails, it is not a big deal.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- More time is needed.</a:t>
            </a:r>
          </a:p>
          <a:p>
            <a:pPr>
              <a:buFontTx/>
              <a:buNone/>
            </a:pPr>
            <a:r>
              <a:rPr lang="en-US" dirty="0" smtClean="0"/>
              <a:t>- Costs more.</a:t>
            </a:r>
          </a:p>
          <a:p>
            <a:pPr>
              <a:buFontTx/>
              <a:buNone/>
            </a:pPr>
            <a:r>
              <a:rPr lang="en-US" dirty="0" smtClean="0"/>
              <a:t>- Increased amount of foreign material in wound.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62484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4"/>
            <a:r>
              <a:rPr lang="en-US" i="1" dirty="0" smtClean="0"/>
              <a:t>Courtesy of J. James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Book Antiqua" pitchFamily="18" charset="0"/>
              </a:rPr>
              <a:t>Purse-string Suture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A purse-string suture is a continuous stitch paralleling the edges of a circular wound. </a:t>
            </a:r>
          </a:p>
          <a:p>
            <a:pPr lvl="1"/>
            <a:r>
              <a:rPr lang="en-US" dirty="0" smtClean="0"/>
              <a:t>This is commonly used to close circular wounds, such as hernia or an </a:t>
            </a:r>
            <a:r>
              <a:rPr lang="en-US" dirty="0" err="1" smtClean="0"/>
              <a:t>appendiceal</a:t>
            </a:r>
            <a:r>
              <a:rPr lang="en-US" dirty="0" smtClean="0"/>
              <a:t> stump</a:t>
            </a:r>
            <a:endParaRPr lang="en-US" dirty="0"/>
          </a:p>
        </p:txBody>
      </p:sp>
      <p:pic>
        <p:nvPicPr>
          <p:cNvPr id="6" name="Content Placeholder 8" descr="p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3116" r="11190"/>
          <a:stretch>
            <a:fillRect/>
          </a:stretch>
        </p:blipFill>
        <p:spPr>
          <a:xfrm>
            <a:off x="4495800" y="2057400"/>
            <a:ext cx="4483395" cy="350520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Remember to create right angles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ideal skin suture should form a rectangle.</a:t>
            </a:r>
          </a:p>
          <a:p>
            <a:pPr lvl="1"/>
            <a:r>
              <a:rPr lang="en-US" dirty="0" smtClean="0"/>
              <a:t>It should penetrate the epidermis and dermis perpendicular to the skin surface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After penetration, turn at a right angle, at the depth of the wound, move parallel to the skin surface, and then move straight to the surface. </a:t>
            </a:r>
            <a:endParaRPr lang="en-US" dirty="0"/>
          </a:p>
        </p:txBody>
      </p:sp>
      <p:pic>
        <p:nvPicPr>
          <p:cNvPr id="44034" name="Picture 2" descr="http://www.bu.edu/cms/www.bumc.bu.edu/generalsurgery/files/Images/suturing/simple%20int%20suture%20pat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447800"/>
            <a:ext cx="4063998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99032"/>
          </a:xfrm>
        </p:spPr>
        <p:txBody>
          <a:bodyPr/>
          <a:lstStyle/>
          <a:p>
            <a:r>
              <a:rPr lang="en-US" dirty="0" smtClean="0"/>
              <a:t>Forceps &amp; Needle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1"/>
            <a:ext cx="43434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tip of the needle should now be seen protruding into the wound </a:t>
            </a:r>
          </a:p>
          <a:p>
            <a:pPr lvl="1"/>
            <a:r>
              <a:rPr lang="en-US" dirty="0" smtClean="0"/>
              <a:t>At this point, continue to hold the skin w/ the forceps.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 common error here is to release the forceps from the skin edge</a:t>
            </a:r>
          </a:p>
          <a:p>
            <a:pPr lvl="1"/>
            <a:r>
              <a:rPr lang="en-US" dirty="0" smtClean="0"/>
              <a:t>This would cause the skin to retract, and the needle may move and retract beneath the skin edge</a:t>
            </a:r>
          </a:p>
          <a:p>
            <a:endParaRPr lang="en-US" dirty="0"/>
          </a:p>
        </p:txBody>
      </p:sp>
      <p:pic>
        <p:nvPicPr>
          <p:cNvPr id="58370" name="Picture 2" descr="http://www.bu.edu/cms/www.bumc.bu.edu/generalsurgery/files/Images/suturing/Simple%20Interrupted/simp-int%20(lo%20res)/simp-int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143000"/>
            <a:ext cx="3733800" cy="2800352"/>
          </a:xfrm>
          <a:prstGeom prst="rect">
            <a:avLst/>
          </a:prstGeom>
          <a:noFill/>
        </p:spPr>
      </p:pic>
      <p:pic>
        <p:nvPicPr>
          <p:cNvPr id="58372" name="Picture 4" descr="http://www.bu.edu/cms/www.bumc.bu.edu/generalsurgery/files/Images/suturing/Simple%20Interrupted/simp-int%20(lo%20res)/simp-int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3810000"/>
            <a:ext cx="3733800" cy="2800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Sutures are used to repair cuts in the body and keep the edges of the wound closed. </a:t>
            </a:r>
          </a:p>
          <a:p>
            <a:pPr lvl="1"/>
            <a:r>
              <a:rPr lang="en-US" dirty="0" smtClean="0"/>
              <a:t>While small wounds can usually keep themselves closed, large wounds require additional assistance or they will re-open and delay healing.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Sutures can be made of absorbable material, wire, nylon, and  other sources. </a:t>
            </a:r>
          </a:p>
          <a:p>
            <a:pPr lvl="1"/>
            <a:r>
              <a:rPr lang="en-US" dirty="0" smtClean="0"/>
              <a:t>In lieu of suturing, a vet could also use metal staples or glue to close a wound.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1795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Forceps and Needle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key is to hold the position of the skin edge while releasing the needle from the needle holder.</a:t>
            </a:r>
          </a:p>
          <a:p>
            <a:pPr lvl="1"/>
            <a:r>
              <a:rPr lang="en-US" dirty="0" smtClean="0"/>
              <a:t>Pull the needle from the other side of the elevated skin. </a:t>
            </a:r>
          </a:p>
          <a:p>
            <a:pPr lvl="1"/>
            <a:r>
              <a:rPr lang="en-US" dirty="0" smtClean="0"/>
              <a:t>Elevate the other skin edge and penetrate it with the needle.</a:t>
            </a:r>
            <a:endParaRPr lang="en-US" dirty="0"/>
          </a:p>
        </p:txBody>
      </p:sp>
      <p:pic>
        <p:nvPicPr>
          <p:cNvPr id="60418" name="Picture 2" descr="http://www.bu.edu/cms/www.bumc.bu.edu/generalsurgery/files/Images/suturing/Simple%20Interrupted/simp-int%20(lo%20res)/simp-int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523999"/>
            <a:ext cx="3657600" cy="2743201"/>
          </a:xfrm>
          <a:prstGeom prst="rect">
            <a:avLst/>
          </a:prstGeom>
          <a:noFill/>
        </p:spPr>
      </p:pic>
      <p:pic>
        <p:nvPicPr>
          <p:cNvPr id="60420" name="Picture 4" descr="http://www.bu.edu/cms/www.bumc.bu.edu/generalsurgery/files/Images/suturing/Simple%20Interrupted/simp-int%20(lo%20res)/simp-int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3733799"/>
            <a:ext cx="3657600" cy="2743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Suture Removal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Sutures should be removed from the…</a:t>
            </a:r>
          </a:p>
          <a:p>
            <a:pPr lvl="1"/>
            <a:r>
              <a:rPr lang="en-US" dirty="0" smtClean="0"/>
              <a:t>Face: 3-4 days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Scalp: 5 days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Trunk: 7 days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Arm or leg: 7-10 days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Foot 10-14 days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Suture Removal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48768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first step in suture removal is that the skin should be cleansed. </a:t>
            </a:r>
          </a:p>
          <a:p>
            <a:pPr lvl="1"/>
            <a:r>
              <a:rPr lang="en-US" dirty="0" smtClean="0"/>
              <a:t>Hydrogen peroxide is a good choice for gently removing dried blood and exudate. 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Grasp one of the “ears” of the suture with a forceps to elevate the suture just enough to slip the tip of a small scissor under the suture in order to cut it.</a:t>
            </a:r>
          </a:p>
          <a:p>
            <a:endParaRPr lang="en-US" dirty="0"/>
          </a:p>
        </p:txBody>
      </p:sp>
      <p:pic>
        <p:nvPicPr>
          <p:cNvPr id="70658" name="Picture 2" descr="http://www.bu.edu/cms/www.bumc.bu.edu/generalsurgery/files/Images/suturing/suture%20removal.jpg"/>
          <p:cNvPicPr>
            <a:picLocks noChangeAspect="1" noChangeArrowheads="1"/>
          </p:cNvPicPr>
          <p:nvPr/>
        </p:nvPicPr>
        <p:blipFill>
          <a:blip r:embed="rId3" cstate="print"/>
          <a:srcRect l="6154" r="13846"/>
          <a:stretch>
            <a:fillRect/>
          </a:stretch>
        </p:blipFill>
        <p:spPr bwMode="auto">
          <a:xfrm>
            <a:off x="5334000" y="1828800"/>
            <a:ext cx="3495038" cy="3276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91200" y="54102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4"/>
            <a:r>
              <a:rPr lang="en-US" i="1" dirty="0" smtClean="0"/>
              <a:t>Source: Boston University Medical Campus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Suture Removal Steps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the suture gently elevated, snip the suture with a scissors.  </a:t>
            </a:r>
          </a:p>
          <a:p>
            <a:pPr lvl="1"/>
            <a:r>
              <a:rPr lang="en-US" dirty="0" smtClean="0"/>
              <a:t>The suture is then gently removed by pulling with the forceps.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It is frequently a good idea to reinforce the wound with adhesive strips or tape to prevent it from re-opening.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the Wound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First, trim or shave the area surrounding the wound to avoid contamination and to ensure proper airflow. </a:t>
            </a:r>
            <a:endParaRPr lang="en-US" dirty="0"/>
          </a:p>
          <a:p>
            <a:pPr lvl="1"/>
            <a:r>
              <a:rPr lang="en-US" dirty="0" smtClean="0"/>
              <a:t>The wound edges should be exposed and clearly visible. </a:t>
            </a:r>
          </a:p>
          <a:p>
            <a:pPr lvl="1"/>
            <a:r>
              <a:rPr lang="en-US" dirty="0" smtClean="0"/>
              <a:t>Ideally, there should be a </a:t>
            </a:r>
            <a:r>
              <a:rPr lang="en-US" b="1" dirty="0" smtClean="0"/>
              <a:t>half-inch</a:t>
            </a:r>
            <a:r>
              <a:rPr lang="en-US" dirty="0" smtClean="0"/>
              <a:t> diameter of </a:t>
            </a:r>
            <a:r>
              <a:rPr lang="en-US" u="sng" dirty="0" smtClean="0"/>
              <a:t>hair-free skin </a:t>
            </a:r>
            <a:r>
              <a:rPr lang="en-US" dirty="0" smtClean="0"/>
              <a:t>surrounding the wound.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Washing and rinsing the wound </a:t>
            </a:r>
            <a:br>
              <a:rPr lang="en-US" dirty="0" smtClean="0"/>
            </a:br>
            <a:r>
              <a:rPr lang="en-US" dirty="0" smtClean="0"/>
              <a:t>will </a:t>
            </a:r>
            <a:r>
              <a:rPr lang="en-US" dirty="0"/>
              <a:t>remove </a:t>
            </a:r>
            <a:r>
              <a:rPr lang="en-US" dirty="0" smtClean="0"/>
              <a:t>bacteria </a:t>
            </a:r>
            <a:r>
              <a:rPr lang="en-US" dirty="0"/>
              <a:t>and debris. </a:t>
            </a:r>
            <a:endParaRPr lang="en-US" dirty="0" smtClean="0"/>
          </a:p>
          <a:p>
            <a:pPr lvl="1"/>
            <a:r>
              <a:rPr lang="en-US" dirty="0" smtClean="0"/>
              <a:t>Use </a:t>
            </a:r>
            <a:r>
              <a:rPr lang="en-US" dirty="0"/>
              <a:t>soap to gently wash </a:t>
            </a:r>
            <a:r>
              <a:rPr lang="en-US" dirty="0" smtClean="0"/>
              <a:t>the </a:t>
            </a:r>
            <a:r>
              <a:rPr lang="en-US" dirty="0"/>
              <a:t>skin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wound </a:t>
            </a:r>
            <a:r>
              <a:rPr lang="en-US" dirty="0"/>
              <a:t>and surrounding tissue. </a:t>
            </a:r>
          </a:p>
          <a:p>
            <a:pPr lvl="1"/>
            <a:r>
              <a:rPr lang="en-US" dirty="0"/>
              <a:t>Allow warm water to flow over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into </a:t>
            </a:r>
            <a:r>
              <a:rPr lang="en-US" dirty="0"/>
              <a:t>the wound for a period of </a:t>
            </a:r>
            <a:r>
              <a:rPr lang="en-US" u="sng" dirty="0"/>
              <a:t>two 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/>
              <a:t>full </a:t>
            </a:r>
            <a:r>
              <a:rPr lang="en-US" u="sng" dirty="0"/>
              <a:t>minutes.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82" t="2500" r="21874" b="23750"/>
          <a:stretch/>
        </p:blipFill>
        <p:spPr>
          <a:xfrm>
            <a:off x="5791200" y="3299672"/>
            <a:ext cx="2971800" cy="314639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463290" y="6454808"/>
            <a:ext cx="36957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i="1" dirty="0" smtClean="0"/>
              <a:t>Source: http</a:t>
            </a:r>
            <a:r>
              <a:rPr lang="en-US" sz="900" i="1" dirty="0"/>
              <a:t>://</a:t>
            </a:r>
            <a:r>
              <a:rPr lang="en-US" sz="900" i="1" dirty="0" smtClean="0"/>
              <a:t>www.flickr.com/photos/olatheanimalhospital</a:t>
            </a:r>
            <a:endParaRPr lang="en-US" sz="9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the Wound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52578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Following wound irrigation, pat the wound dry using a sterile gauze pad. </a:t>
            </a:r>
            <a:endParaRPr lang="en-US" dirty="0"/>
          </a:p>
          <a:p>
            <a:pPr lvl="1"/>
            <a:r>
              <a:rPr lang="en-US" dirty="0" smtClean="0"/>
              <a:t>A clean paper towel can also be utilized to dry the surrounding area. </a:t>
            </a:r>
          </a:p>
          <a:p>
            <a:pPr lvl="1"/>
            <a:r>
              <a:rPr lang="en-US" dirty="0" smtClean="0"/>
              <a:t>Avoid using cloth towels, as this can simply transfer additional bacteria to the clean wound.</a:t>
            </a:r>
          </a:p>
          <a:p>
            <a:endParaRPr lang="en-US" dirty="0"/>
          </a:p>
        </p:txBody>
      </p:sp>
      <p:pic>
        <p:nvPicPr>
          <p:cNvPr id="4" name="Picture 4" descr="http://www.loganmed.co.za/components/com_virtuemart/shop_image/product/Gauze_Sponge_Uns_48342979ac7c5.jpg"/>
          <p:cNvPicPr>
            <a:picLocks noChangeAspect="1" noChangeArrowheads="1"/>
          </p:cNvPicPr>
          <p:nvPr/>
        </p:nvPicPr>
        <p:blipFill>
          <a:blip r:embed="rId3" cstate="print"/>
          <a:srcRect b="20000"/>
          <a:stretch>
            <a:fillRect/>
          </a:stretch>
        </p:blipFill>
        <p:spPr bwMode="auto">
          <a:xfrm>
            <a:off x="5715000" y="2309294"/>
            <a:ext cx="3110459" cy="37190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002060"/>
                </a:solidFill>
                <a:latin typeface="Andalus" pitchFamily="2" charset="-78"/>
                <a:cs typeface="Andalus" pitchFamily="2" charset="-78"/>
              </a:rPr>
              <a:t>Supplies</a:t>
            </a:r>
            <a:endParaRPr lang="en-US" sz="7200" b="1" dirty="0">
              <a:solidFill>
                <a:srgbClr val="002060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381000" y="1295400"/>
            <a:ext cx="3733800" cy="2286000"/>
          </a:xfrm>
        </p:spPr>
        <p:txBody>
          <a:bodyPr/>
          <a:lstStyle/>
          <a:p>
            <a:r>
              <a:rPr lang="en-US" dirty="0" smtClean="0"/>
              <a:t>Materials Needed for Suturing</a:t>
            </a:r>
            <a:endParaRPr lang="en-US" dirty="0"/>
          </a:p>
        </p:txBody>
      </p:sp>
      <p:pic>
        <p:nvPicPr>
          <p:cNvPr id="9" name="Content Placeholder 8" descr="untitled-100.jpg"/>
          <p:cNvPicPr>
            <a:picLocks noGrp="1" noChangeAspect="1"/>
          </p:cNvPicPr>
          <p:nvPr>
            <p:ph sz="half"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838200" y="3124200"/>
            <a:ext cx="2682143" cy="3124200"/>
          </a:xfrm>
        </p:spPr>
      </p:pic>
      <p:pic>
        <p:nvPicPr>
          <p:cNvPr id="10" name="Content Placeholder 9" descr="55584.jpg"/>
          <p:cNvPicPr>
            <a:picLocks noGrp="1" noChangeAspect="1"/>
          </p:cNvPicPr>
          <p:nvPr>
            <p:ph sz="quarter" idx="4294967295"/>
          </p:nvPr>
        </p:nvPicPr>
        <p:blipFill>
          <a:blip r:embed="rId4" cstate="print"/>
          <a:stretch>
            <a:fillRect/>
          </a:stretch>
        </p:blipFill>
        <p:spPr>
          <a:xfrm>
            <a:off x="4343400" y="332509"/>
            <a:ext cx="4572000" cy="2078182"/>
          </a:xfrm>
        </p:spPr>
      </p:pic>
      <p:pic>
        <p:nvPicPr>
          <p:cNvPr id="12" name="Picture 11" descr="VC119479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43400" y="3519055"/>
            <a:ext cx="4572000" cy="18010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 Curved Needle</a:t>
            </a:r>
            <a:endParaRPr lang="en-US" sz="4400" dirty="0"/>
          </a:p>
        </p:txBody>
      </p:sp>
      <p:pic>
        <p:nvPicPr>
          <p:cNvPr id="12" name="Content Placeholder 11" descr="Curvedneedle2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5114017" y="1685375"/>
            <a:ext cx="3716566" cy="3724826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52400" y="1828800"/>
            <a:ext cx="47244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 smtClean="0"/>
              <a:t>Curved needles </a:t>
            </a:r>
            <a:r>
              <a:rPr lang="en-US" sz="2800" dirty="0" smtClean="0"/>
              <a:t>are used most often in the suturing process. </a:t>
            </a:r>
          </a:p>
          <a:p>
            <a:pPr lvl="1"/>
            <a:r>
              <a:rPr lang="en-US" dirty="0" smtClean="0"/>
              <a:t>The curved needle are shaped like an arc to make the job easier and  faster. </a:t>
            </a:r>
          </a:p>
          <a:p>
            <a:pPr lvl="1"/>
            <a:r>
              <a:rPr lang="en-US" dirty="0" smtClean="0"/>
              <a:t>This needle can be used for any type of suture.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size of the needle depends on the tissue to be sutured.</a:t>
            </a:r>
          </a:p>
          <a:p>
            <a:pPr lvl="1"/>
            <a:r>
              <a:rPr lang="en-US" dirty="0" smtClean="0"/>
              <a:t>Thinner tissue requires a smaller needle.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99032"/>
          </a:xfrm>
        </p:spPr>
        <p:txBody>
          <a:bodyPr>
            <a:noAutofit/>
          </a:bodyPr>
          <a:lstStyle/>
          <a:p>
            <a:r>
              <a:rPr lang="en-US" sz="4800" dirty="0" smtClean="0"/>
              <a:t> Needle Holders</a:t>
            </a:r>
            <a:endParaRPr lang="en-US" sz="4800" dirty="0"/>
          </a:p>
        </p:txBody>
      </p:sp>
      <p:pic>
        <p:nvPicPr>
          <p:cNvPr id="8" name="Content Placeholder 7" descr="untitled-100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876800" y="1504950"/>
            <a:ext cx="3276600" cy="2457450"/>
          </a:xfrm>
        </p:spPr>
      </p:pic>
      <p:pic>
        <p:nvPicPr>
          <p:cNvPr id="7" name="Content Placeholder 6" descr="home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5029200" y="4038600"/>
            <a:ext cx="3091132" cy="2472906"/>
          </a:xfrm>
        </p:spPr>
      </p:pic>
      <p:sp>
        <p:nvSpPr>
          <p:cNvPr id="11" name="Text Placeholder 10"/>
          <p:cNvSpPr>
            <a:spLocks noGrp="1"/>
          </p:cNvSpPr>
          <p:nvPr>
            <p:ph type="body" sz="half" idx="4294967295"/>
          </p:nvPr>
        </p:nvSpPr>
        <p:spPr>
          <a:xfrm>
            <a:off x="0" y="1435100"/>
            <a:ext cx="4648200" cy="52705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 </a:t>
            </a:r>
            <a:r>
              <a:rPr lang="en-US" sz="2800" b="1" dirty="0" smtClean="0"/>
              <a:t>needle holder </a:t>
            </a:r>
            <a:r>
              <a:rPr lang="en-US" sz="2800" dirty="0" smtClean="0"/>
              <a:t>is a surgical instrument used to hold a suturing needle for closing wounds during suturing and surgical procedures</a:t>
            </a:r>
          </a:p>
          <a:p>
            <a:pPr lvl="1"/>
            <a:r>
              <a:rPr lang="en-US" sz="2400" dirty="0" smtClean="0"/>
              <a:t>It may have both a serrated portion and a cutting portion</a:t>
            </a:r>
            <a:r>
              <a:rPr lang="en-US" dirty="0" smtClean="0"/>
              <a:t> (for holding the needle and cutting the stitching material).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Needle Holding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724400" cy="47545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There are several techniques for holding the needle holder.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most common method is to place the </a:t>
            </a:r>
            <a:r>
              <a:rPr lang="en-US" u="sng" dirty="0" smtClean="0"/>
              <a:t>thumb</a:t>
            </a:r>
            <a:r>
              <a:rPr lang="en-US" dirty="0" smtClean="0"/>
              <a:t> and </a:t>
            </a:r>
            <a:r>
              <a:rPr lang="en-US" u="sng" dirty="0" smtClean="0"/>
              <a:t>middle or ring</a:t>
            </a:r>
            <a:r>
              <a:rPr lang="en-US" dirty="0" smtClean="0"/>
              <a:t> </a:t>
            </a:r>
            <a:r>
              <a:rPr lang="en-US" u="sng" dirty="0" smtClean="0"/>
              <a:t>finger</a:t>
            </a:r>
            <a:r>
              <a:rPr lang="en-US" dirty="0" smtClean="0"/>
              <a:t> slightly into the instrument’s rings. </a:t>
            </a:r>
            <a:endParaRPr lang="en-US" dirty="0"/>
          </a:p>
          <a:p>
            <a:pPr lvl="1"/>
            <a:r>
              <a:rPr lang="en-US" dirty="0" smtClean="0"/>
              <a:t>Avoid inserting your fingers far into the rings of the instrument, since this will tie up your fingers and impede your mobility.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Some surgeons do not put their fingers into the rings at all and simply grasp the rings and body of the needle holder in the palm of their hand.</a:t>
            </a:r>
          </a:p>
          <a:p>
            <a:pPr marL="448056" lvl="4" indent="-384048"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en-US" i="1" dirty="0" smtClean="0"/>
              <a:t>Source: Boston University Medical Campus</a:t>
            </a:r>
          </a:p>
          <a:p>
            <a:endParaRPr lang="en-US" dirty="0"/>
          </a:p>
        </p:txBody>
      </p:sp>
      <p:pic>
        <p:nvPicPr>
          <p:cNvPr id="41986" name="Picture 2" descr="http://www.bu.edu/cms/www.bumc.bu.edu/generalsurgery/files/Images/suturing/Simple%20Interrupted/simp-int%20(lo%20res)/needlehold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4038600"/>
            <a:ext cx="3289300" cy="2466976"/>
          </a:xfrm>
          <a:prstGeom prst="rect">
            <a:avLst/>
          </a:prstGeom>
          <a:noFill/>
        </p:spPr>
      </p:pic>
      <p:pic>
        <p:nvPicPr>
          <p:cNvPr id="41988" name="Picture 4" descr="http://www.bu.edu/cms/www.bumc.bu.edu/generalsurgery/files/Images/suturing/Simple%20Interrupted/simp-int%20(lo%20res)/needleholder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1600200"/>
            <a:ext cx="3289300" cy="2466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 Suture Materials </a:t>
            </a:r>
            <a:endParaRPr lang="en-US" sz="4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52400" y="1828800"/>
            <a:ext cx="8610600" cy="449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Suture materials can be divided into two categories: absorbable and non-absorbable.</a:t>
            </a:r>
            <a:br>
              <a:rPr lang="en-US" sz="2800" dirty="0" smtClean="0"/>
            </a:br>
            <a:endParaRPr lang="en-US" sz="2800" dirty="0" smtClean="0"/>
          </a:p>
          <a:p>
            <a:pPr lvl="1"/>
            <a:r>
              <a:rPr lang="en-US" u="sng" dirty="0" smtClean="0"/>
              <a:t>Absorbable materials</a:t>
            </a:r>
            <a:r>
              <a:rPr lang="en-US" dirty="0" smtClean="0"/>
              <a:t> have the advantage in that they are less likely to cause an immune response by the body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u="sng" dirty="0" smtClean="0"/>
              <a:t>Non-absorbable materials</a:t>
            </a:r>
            <a:r>
              <a:rPr lang="en-US" dirty="0" smtClean="0"/>
              <a:t> can be left in the body permanently if needed.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735</TotalTime>
  <Words>865</Words>
  <Application>Microsoft Macintosh PowerPoint</Application>
  <PresentationFormat>On-screen Show (4:3)</PresentationFormat>
  <Paragraphs>145</Paragraphs>
  <Slides>23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Verve</vt:lpstr>
      <vt:lpstr>Suturing </vt:lpstr>
      <vt:lpstr>Sutures</vt:lpstr>
      <vt:lpstr>Preparing the Wound </vt:lpstr>
      <vt:lpstr>Preparing the Wound (cont.)</vt:lpstr>
      <vt:lpstr>Supplies</vt:lpstr>
      <vt:lpstr> Curved Needle</vt:lpstr>
      <vt:lpstr> Needle Holders</vt:lpstr>
      <vt:lpstr>Needle Holding Techniques</vt:lpstr>
      <vt:lpstr> Suture Materials </vt:lpstr>
      <vt:lpstr> Absorbable Suture Materials </vt:lpstr>
      <vt:lpstr>Non-absorbable Suture Materials</vt:lpstr>
      <vt:lpstr>Forceps</vt:lpstr>
      <vt:lpstr>Types of Sutures</vt:lpstr>
      <vt:lpstr>Continuous Suture</vt:lpstr>
      <vt:lpstr>Non-Continuous Suture</vt:lpstr>
      <vt:lpstr>Pro’s and Con’s </vt:lpstr>
      <vt:lpstr>Purse-string Suture</vt:lpstr>
      <vt:lpstr>Remember to create right angles</vt:lpstr>
      <vt:lpstr>Forceps &amp; Needle (Cont)</vt:lpstr>
      <vt:lpstr>Forceps and Needle (cont)</vt:lpstr>
      <vt:lpstr>Suture Removal </vt:lpstr>
      <vt:lpstr>Suture Removal Steps</vt:lpstr>
      <vt:lpstr>Suture Removal Steps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Suturing</dc:title>
  <dc:creator>WUHS</dc:creator>
  <cp:lastModifiedBy>Jamie Renier</cp:lastModifiedBy>
  <cp:revision>59</cp:revision>
  <dcterms:created xsi:type="dcterms:W3CDTF">2010-10-15T13:25:48Z</dcterms:created>
  <dcterms:modified xsi:type="dcterms:W3CDTF">2014-02-18T01:15:55Z</dcterms:modified>
</cp:coreProperties>
</file>